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f3214be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f3214be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e1ae65ba3_1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e1ae65ba3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e1ae65ba3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e1ae65ba3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ff3214be3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ff3214be3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e1ae65ba3_1_1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e1ae65ba3_1_1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dcfd57853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dcfd5785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dcfd57853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dcfd5785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dcfd578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dcfd578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dcfd5785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dcfd5785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e1ae65b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1e1ae65b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e1ae65ba3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e1ae65ba3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e1ae65ba3_1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e1ae65ba3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ff3214be3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ff3214be3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e1ae65ba3_1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e1ae65ba3_1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e1ae65ba3_1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1e1ae65ba3_1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e1ae65ba3_1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e1ae65ba3_1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1e1ae65ba3_1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1e1ae65ba3_1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1e1ae65ba3_1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1e1ae65ba3_1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1e1ae65ba3_1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1e1ae65ba3_1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1e1ae65ba3_1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1e1ae65ba3_1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1e1ae65ba3_1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1e1ae65ba3_1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416714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416714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ff3214be3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ff3214be3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1e1ae65ba3_1_6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1e1ae65ba3_1_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1e1ae65ba3_1_6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1e1ae65ba3_1_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1e1ae65ba3_1_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Google Shape;1135;g1e1ae65ba3_1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1e1ae65ba3_1_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1e1ae65ba3_1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e1ae65ba3_1_7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1e1ae65ba3_1_7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f3214be3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f3214be3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ff3214be3_0_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2" name="Google Shape;1272;gff3214be3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1e1ae65ba3_1_8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1e1ae65ba3_1_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1e1ae65ba3_1_8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1e1ae65ba3_1_8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1ae65ba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e1ae65ba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1e1ae65ba3_1_9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1e1ae65ba3_1_9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1e1ae65ba3_1_9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1e1ae65ba3_1_9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1e1ae65ba3_1_9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1e1ae65ba3_1_9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1e1ae65ba3_1_10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5" name="Google Shape;1475;g1e1ae65ba3_1_10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1e1ae65ba3_1_10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1e1ae65ba3_1_10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ff3214be3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ff3214be3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1e1ae65ba3_1_1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6" name="Google Shape;1576;g1e1ae65ba3_1_1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1e1ae65ba3_1_7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1e1ae65ba3_1_7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1e1ae65ba3_1_1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6" name="Google Shape;1646;g1e1ae65ba3_1_1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1e1ae65ba3_1_1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0" name="Google Shape;1680;g1e1ae65ba3_1_1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f3214be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ff3214be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g1e1ae65ba3_1_1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4" name="Google Shape;1714;g1e1ae65ba3_1_1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7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g1e1ae65ba3_1_1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9" name="Google Shape;1749;g1e1ae65ba3_1_1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2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g1e1ae65ba3_1_16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4" name="Google Shape;1784;g1e1ae65ba3_1_1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1e1ae65ba3_1_1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1e1ae65ba3_1_1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2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g1e1ae65ba3_1_1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4" name="Google Shape;1854;g1e1ae65ba3_1_1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6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1e1ae65ba3_1_17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1e1ae65ba3_1_17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g1e1ae65ba3_1_18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2" name="Google Shape;1922;g1e1ae65ba3_1_1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1e1ae65ba3_1_18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1e1ae65ba3_1_1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8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1e1ae65ba3_1_18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0" name="Google Shape;1990;g1e1ae65ba3_1_1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2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g1e1ae65ba3_1_1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4" name="Google Shape;2024;g1e1ae65ba3_1_1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ff3214be3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ff3214be3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1e1ae65ba3_1_1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1e1ae65ba3_1_1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0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g1e1ae65ba3_1_1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2" name="Google Shape;2092;g1e1ae65ba3_1_1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3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g1e1ae65ba3_1_19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5" name="Google Shape;2125;g1e1ae65ba3_1_19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6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1e1ae65ba3_1_20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1e1ae65ba3_1_20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9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g1e1ae65ba3_1_20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1" name="Google Shape;2191;g1e1ae65ba3_1_20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2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1e1ae65ba3_1_1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1e1ae65ba3_1_1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6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1e1ae65ba3_1_20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1e1ae65ba3_1_2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9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1e1ae65ba3_1_2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1" name="Google Shape;2291;g1e1ae65ba3_1_2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3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g1e1ae65ba3_1_2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5" name="Google Shape;2325;g1e1ae65ba3_1_2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7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gff3214be3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" name="Google Shape;2359;gff3214be3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ff3214be3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ff3214be3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g1e1ae65ba3_1_7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3" name="Google Shape;2393;g1e1ae65ba3_1_7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ff3214be3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ff3214be3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e1ae65ba3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e1ae65ba3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  <a:defRPr sz="1600"/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9EDF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429300" y="1714500"/>
            <a:ext cx="51387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4000">
                <a:solidFill>
                  <a:srgbClr val="4C5D6E"/>
                </a:solidFill>
              </a:rPr>
              <a:t>Знакомство и установка </a:t>
            </a:r>
            <a:endParaRPr sz="4000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429325" y="3428950"/>
            <a:ext cx="4567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BDC2CA"/>
                </a:solidFill>
              </a:rPr>
              <a:t>Кому и зачем нужен Linux. </a:t>
            </a:r>
            <a:r>
              <a:rPr lang="ru" sz="1600">
                <a:solidFill>
                  <a:srgbClr val="BDC2CA"/>
                </a:solidFill>
              </a:rPr>
              <a:t>Что такое GNU, что такое Linux, что такое UNIX. Что такое виртуализация. Устанавливаем Ubuntu в виртуальной машине. Базовые возможности работы в Linux.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3429300" y="571450"/>
            <a:ext cx="4567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BDC2CA"/>
                </a:solidFill>
              </a:rPr>
              <a:t>Введение в </a:t>
            </a:r>
            <a:r>
              <a:rPr lang="ru" sz="1600">
                <a:solidFill>
                  <a:srgbClr val="BDC2CA"/>
                </a:solidFill>
              </a:rPr>
              <a:t>Linux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2399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573599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11447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17159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22871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28583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34295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40007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45719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51431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57143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62855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6856798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7427998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7999198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8570398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 txBox="1"/>
          <p:nvPr>
            <p:ph type="ctrTitle"/>
          </p:nvPr>
        </p:nvSpPr>
        <p:spPr>
          <a:xfrm>
            <a:off x="3427200" y="1143000"/>
            <a:ext cx="4567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000">
                <a:solidFill>
                  <a:srgbClr val="4C5D6E"/>
                </a:solidFill>
              </a:rPr>
              <a:t>Урок 1</a:t>
            </a:r>
            <a:endParaRPr b="1" sz="2000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75" y="852900"/>
            <a:ext cx="2876550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План урока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360" name="Google Shape;360;p22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>
                <a:solidFill>
                  <a:srgbClr val="2C2D30"/>
                </a:solidFill>
              </a:rPr>
              <a:t>Инструменты, которые нам понадобятся.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>
                <a:solidFill>
                  <a:srgbClr val="2C2D30"/>
                </a:solidFill>
              </a:rPr>
              <a:t>История Linux.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>
                <a:solidFill>
                  <a:srgbClr val="2C2D30"/>
                </a:solidFill>
              </a:rPr>
              <a:t>Представления о TCP/IP.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>
                <a:solidFill>
                  <a:srgbClr val="2C2D30"/>
                </a:solidFill>
              </a:rPr>
              <a:t>Представление о виртуализации.</a:t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2C2D30"/>
                </a:solidFill>
              </a:rPr>
              <a:t> 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61" name="Google Shape;361;p22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2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2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2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367" name="Google Shape;367;p22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2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2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2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2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2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2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2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2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2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2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2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2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2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2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2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2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2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2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87" name="Google Shape;387;p22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2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3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План урока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394" name="Google Shape;394;p23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C2D30"/>
                </a:solidFill>
              </a:rPr>
              <a:t>5. Устанавливаем Ubuntu в виртуальной машине.</a:t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C2D30"/>
                </a:solidFill>
              </a:rPr>
              <a:t>6. Простейшие примеры работы в Linux.</a:t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C2D30"/>
                </a:solidFill>
              </a:rPr>
              <a:t>7. Текстовая и графическая среда в Linux.</a:t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C2D30"/>
                </a:solidFill>
              </a:rPr>
              <a:t>8. Клиент-серверное взаимодействие. X11-сервер, ssh.</a:t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К концу урока мы будем уметь </a:t>
            </a:r>
            <a:r>
              <a:rPr lang="ru">
                <a:solidFill>
                  <a:srgbClr val="2C2D30"/>
                </a:solidFill>
              </a:rPr>
              <a:t>устанавливать и настраивать Ubuntu на виртуальной машине, работать в консоли и графическом режиме X11, работать удаленно с Ubuntu через ssh.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95" name="Google Shape;395;p23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3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3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3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3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3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401" name="Google Shape;401;p23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3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3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3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3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3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3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3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3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3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3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3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3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3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3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3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3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3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3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3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21" name="Google Shape;421;p23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3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4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Кому и зачем нужен Linux?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428" name="Google Shape;428;p24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4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4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4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4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4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434" name="Google Shape;434;p24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4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4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4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4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4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4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4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4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4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4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4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4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4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4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4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54" name="Google Shape;454;p2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5"/>
          <p:cNvSpPr txBox="1"/>
          <p:nvPr>
            <p:ph type="ctrTitle"/>
          </p:nvPr>
        </p:nvSpPr>
        <p:spPr>
          <a:xfrm>
            <a:off x="1142375" y="6666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Кому нужен Linux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461" name="Google Shape;461;p25"/>
          <p:cNvSpPr txBox="1"/>
          <p:nvPr>
            <p:ph type="ctrTitle"/>
          </p:nvPr>
        </p:nvSpPr>
        <p:spPr>
          <a:xfrm>
            <a:off x="1142375" y="2286000"/>
            <a:ext cx="68544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Системные администраторы.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Специалисты по информационной безопасности.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Тестировщики.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462" name="Google Shape;462;p25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5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5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5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5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5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468" name="Google Shape;468;p25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5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5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5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5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5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5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5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5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5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5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5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5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5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25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5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5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5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88" name="Google Shape;488;p2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2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6"/>
          <p:cNvSpPr txBox="1"/>
          <p:nvPr>
            <p:ph type="ctrTitle"/>
          </p:nvPr>
        </p:nvSpPr>
        <p:spPr>
          <a:xfrm>
            <a:off x="1142375" y="6666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Кому нужен Linux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495" name="Google Shape;495;p26"/>
          <p:cNvSpPr txBox="1"/>
          <p:nvPr>
            <p:ph type="ctrTitle"/>
          </p:nvPr>
        </p:nvSpPr>
        <p:spPr>
          <a:xfrm>
            <a:off x="1142375" y="2286000"/>
            <a:ext cx="68544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Разработчики PHP&amp;JS.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Python-разработчики.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Разработчики веб-приложений на Java.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Data Science.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496" name="Google Shape;496;p26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6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502" name="Google Shape;502;p26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6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6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6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26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6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6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6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6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6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26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6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6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6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6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6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6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6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522" name="Google Shape;522;p2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7"/>
          <p:cNvSpPr txBox="1"/>
          <p:nvPr>
            <p:ph type="ctrTitle"/>
          </p:nvPr>
        </p:nvSpPr>
        <p:spPr>
          <a:xfrm>
            <a:off x="1142375" y="6666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Кому нужен Linux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529" name="Google Shape;529;p27"/>
          <p:cNvSpPr txBox="1"/>
          <p:nvPr>
            <p:ph type="ctrTitle"/>
          </p:nvPr>
        </p:nvSpPr>
        <p:spPr>
          <a:xfrm>
            <a:off x="1142375" y="2286000"/>
            <a:ext cx="68544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Никого не забыли?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530" name="Google Shape;530;p27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27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7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7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27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536" name="Google Shape;536;p27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27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7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7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7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7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27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7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7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7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7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7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7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7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7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7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7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7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27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556" name="Google Shape;556;p2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2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Инструменты, которые понадобятся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563" name="Google Shape;563;p28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28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28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8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28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569" name="Google Shape;569;p28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28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28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28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8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28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28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28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28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28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28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28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28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28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28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28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28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28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8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2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589" name="Google Shape;589;p2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2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9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Инструменты (основные)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596" name="Google Shape;596;p29"/>
          <p:cNvSpPr txBox="1"/>
          <p:nvPr>
            <p:ph type="ctrTitle"/>
          </p:nvPr>
        </p:nvSpPr>
        <p:spPr>
          <a:xfrm>
            <a:off x="1142375" y="2286000"/>
            <a:ext cx="68544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VirtualBox или VMWare Player.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Образ Ubuntu 16 LTS.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597" name="Google Shape;597;p29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29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9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29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29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29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603" name="Google Shape;603;p29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29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29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29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29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29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29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29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29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29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29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29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29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29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29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29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9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29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29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2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623" name="Google Shape;623;p2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2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0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Инструменты (дополнительные)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630" name="Google Shape;630;p30"/>
          <p:cNvSpPr txBox="1"/>
          <p:nvPr>
            <p:ph type="ctrTitle"/>
          </p:nvPr>
        </p:nvSpPr>
        <p:spPr>
          <a:xfrm>
            <a:off x="1142375" y="2286000"/>
            <a:ext cx="68544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P</a:t>
            </a:r>
            <a:r>
              <a:rPr lang="ru" sz="1800">
                <a:solidFill>
                  <a:srgbClr val="2C2D30"/>
                </a:solidFill>
              </a:rPr>
              <a:t>uTTY (для Windows), в Linux/Mac достаточно терминала и ssh-клиента.</a:t>
            </a:r>
            <a:endParaRPr sz="1800">
              <a:solidFill>
                <a:srgbClr val="2C2D30"/>
              </a:solidFill>
            </a:endParaRPr>
          </a:p>
          <a:p>
            <a:pPr indent="-3429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sftp-клиент (psftp/Filezilla/FAR/Total Commander)  (также можно использовать WinSCP, в Linux и MAC-scp).</a:t>
            </a:r>
            <a:endParaRPr sz="1800">
              <a:solidFill>
                <a:srgbClr val="2C2D3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XMing (по желанию).</a:t>
            </a:r>
            <a:endParaRPr sz="18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631" name="Google Shape;631;p30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30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30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30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0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30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637" name="Google Shape;637;p30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30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30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30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30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30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30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30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30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0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0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0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30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0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30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30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30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0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30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3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657" name="Google Shape;657;p3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3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1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Инструменты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664" name="Google Shape;664;p31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Как и в каком порядке использовать, расскажу на уроке, </a:t>
            </a:r>
            <a:r>
              <a:rPr lang="ru" sz="2000">
                <a:solidFill>
                  <a:srgbClr val="2C2D30"/>
                </a:solidFill>
              </a:rPr>
              <a:t>а пока немного истории.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665" name="Google Shape;665;p31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31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31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1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31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31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671" name="Google Shape;671;p31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31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31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31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31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31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31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31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31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31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31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31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31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31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31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31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31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31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1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3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691" name="Google Shape;691;p3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3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Регламент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89" name="Google Shape;89;p14"/>
          <p:cNvSpPr txBox="1"/>
          <p:nvPr>
            <p:ph type="ctrTitle"/>
          </p:nvPr>
        </p:nvSpPr>
        <p:spPr>
          <a:xfrm>
            <a:off x="1142400" y="171450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8 уроков по  1.5 </a:t>
            </a:r>
            <a:r>
              <a:rPr lang="ru">
                <a:solidFill>
                  <a:srgbClr val="2C2D30"/>
                </a:solidFill>
              </a:rPr>
              <a:t>—</a:t>
            </a:r>
            <a:r>
              <a:rPr lang="ru" sz="2000">
                <a:solidFill>
                  <a:srgbClr val="2C2D30"/>
                </a:solidFill>
              </a:rPr>
              <a:t> 2 часа.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Практические задания.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Видеозапись будет.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Задавайте вопросы.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16" name="Google Shape;116;p1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2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История UNIX и Linux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698" name="Google Shape;698;p32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32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32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32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32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32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704" name="Google Shape;704;p32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32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32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32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32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32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32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32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32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32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32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32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32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32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32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32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32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32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32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724" name="Google Shape;724;p32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32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3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33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33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33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33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33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33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33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33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33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33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33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33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33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33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33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33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33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33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33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33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33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752" name="Google Shape;752;p33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33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33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33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756" name="Google Shape;756;p33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33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8" name="Google Shape;75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4613" y="-50"/>
            <a:ext cx="6124575" cy="48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33"/>
          <p:cNvSpPr txBox="1"/>
          <p:nvPr/>
        </p:nvSpPr>
        <p:spPr>
          <a:xfrm>
            <a:off x="2054013" y="4709700"/>
            <a:ext cx="64032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rgbClr val="2C2D30"/>
                </a:solidFill>
              </a:rPr>
              <a:t>Компьютер IBM 704 в NASA в 1957 году. Для таких компьютеров была создана BESYS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34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История	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765" name="Google Shape;765;p34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1957 —  BESYS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1964 — MULTICS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1969 — UNICS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1970 — UNICS становится UNIX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766" name="Google Shape;766;p34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34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34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34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34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34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772" name="Google Shape;772;p34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34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34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34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34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34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34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34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34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34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34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34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34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34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34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34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34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34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34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3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792" name="Google Shape;792;p3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3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5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35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35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35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35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35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35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35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35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35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35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35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35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35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35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35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35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35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35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35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35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35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820" name="Google Shape;820;p35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35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35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3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824" name="Google Shape;824;p3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3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35"/>
          <p:cNvSpPr txBox="1"/>
          <p:nvPr/>
        </p:nvSpPr>
        <p:spPr>
          <a:xfrm>
            <a:off x="2054025" y="4000450"/>
            <a:ext cx="64032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000">
                <a:solidFill>
                  <a:srgbClr val="2C2D30"/>
                </a:solidFill>
              </a:rPr>
              <a:t>Создатели UNIX Кен Томпсон и Деннис Ритчи</a:t>
            </a:r>
            <a:endParaRPr/>
          </a:p>
        </p:txBody>
      </p:sp>
      <p:pic>
        <p:nvPicPr>
          <p:cNvPr id="827" name="Google Shape;82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2675" y="382725"/>
            <a:ext cx="5569850" cy="3617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36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История	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833" name="Google Shape;833;p36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00:00:00 UTC 1 января </a:t>
            </a:r>
            <a:r>
              <a:rPr lang="ru" sz="2000">
                <a:solidFill>
                  <a:srgbClr val="2C2D30"/>
                </a:solidFill>
              </a:rPr>
              <a:t>1970 — эпоха UNIX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1978 — BSD UNIX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1980 — победа стека TCP/IP от BSD</a:t>
            </a:r>
            <a:r>
              <a:rPr lang="ru" sz="1800">
                <a:solidFill>
                  <a:srgbClr val="2C2D30"/>
                </a:solidFill>
              </a:rPr>
              <a:t> (сокеты Беркли)</a:t>
            </a:r>
            <a:endParaRPr sz="18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24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834" name="Google Shape;834;p36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36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36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36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36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36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840" name="Google Shape;840;p36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36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36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36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36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36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36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36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36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3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860" name="Google Shape;860;p3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3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7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История	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867" name="Google Shape;867;p37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1983 — AT&amp;T UNIX System V (расцвет коммерческих юниксов. AIX, HP-UX, Solaris, Iris)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1983 — проект GNU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868" name="Google Shape;868;p37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37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37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37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37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37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874" name="Google Shape;874;p37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37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37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37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37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37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37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37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37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37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37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37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37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37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37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37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37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37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37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3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894" name="Google Shape;894;p3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3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38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38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38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38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38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38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38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38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38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38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38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38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38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38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38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38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38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38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38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38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38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38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922" name="Google Shape;922;p38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38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38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3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926" name="Google Shape;926;p3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3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38"/>
          <p:cNvSpPr txBox="1"/>
          <p:nvPr/>
        </p:nvSpPr>
        <p:spPr>
          <a:xfrm>
            <a:off x="2054025" y="4000450"/>
            <a:ext cx="64032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000">
                <a:solidFill>
                  <a:srgbClr val="2C2D30"/>
                </a:solidFill>
              </a:rPr>
              <a:t>Ричард Столман</a:t>
            </a:r>
            <a:endParaRPr/>
          </a:p>
        </p:txBody>
      </p:sp>
      <p:pic>
        <p:nvPicPr>
          <p:cNvPr id="929" name="Google Shape;92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500" y="99125"/>
            <a:ext cx="57150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39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История	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935" name="Google Shape;935;p39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1983 — AT&amp;T UNIX System V (расцвет коммерческих юниксов. AIX, HP-UX, Solaris, Iris)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1983 — проект GNU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1985 — NextStep</a:t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936" name="Google Shape;936;p39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39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39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39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39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39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942" name="Google Shape;942;p39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39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39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39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39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39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39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39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39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39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39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39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39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39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39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39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39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39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39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3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962" name="Google Shape;962;p3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3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40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40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40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40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40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40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40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40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40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40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40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40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40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40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40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40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40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40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40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40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40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990" name="Google Shape;990;p40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40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40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4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994" name="Google Shape;994;p4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p4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6" name="Google Shape;99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0750" y="795338"/>
            <a:ext cx="4762500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41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История	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002" name="Google Shape;1002;p41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1</a:t>
            </a:r>
            <a:r>
              <a:rPr lang="ru" sz="2000">
                <a:solidFill>
                  <a:srgbClr val="2C2D30"/>
                </a:solidFill>
              </a:rPr>
              <a:t>983 — проект GNU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1985 — NextStep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1987 — Minix</a:t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003" name="Google Shape;1003;p41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41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41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41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41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41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009" name="Google Shape;1009;p41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41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41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41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41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41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41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41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41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41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41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41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41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41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41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41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41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41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41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4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029" name="Google Shape;1029;p4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p4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Что будем изучать на курсе Linux?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23" name="Google Shape;123;p15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Для чего мы тут все собрались?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Что за технологию мы будем изучать?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Для чего она предназначена?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Какие дает возможности?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5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5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5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5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5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5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50" name="Google Shape;150;p1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42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42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42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42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42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42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42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42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42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42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42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42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42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42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42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42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42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42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42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Google Shape;1054;p42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42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42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057" name="Google Shape;1057;p42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42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42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42"/>
          <p:cNvSpPr txBox="1"/>
          <p:nvPr>
            <p:ph type="ctrTitle"/>
          </p:nvPr>
        </p:nvSpPr>
        <p:spPr>
          <a:xfrm>
            <a:off x="5143200" y="571450"/>
            <a:ext cx="34272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Профессор Эндрю Таненбаум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2C2D30"/>
                </a:solidFill>
              </a:rPr>
              <a:t>Автор книги «Операционные системы: разработка и реализация» и учебной операционной системы MINIX.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1061" name="Google Shape;1061;p42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062" name="Google Shape;1062;p42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p42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4" name="Google Shape;106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850" y="223675"/>
            <a:ext cx="2857500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43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История	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070" name="Google Shape;1070;p43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1987 — Minix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1991 — Linux (сразу для 386!)</a:t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071" name="Google Shape;1071;p43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43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43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43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43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43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077" name="Google Shape;1077;p43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43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43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43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43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43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43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43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43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43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43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43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43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43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43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43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43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43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43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43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097" name="Google Shape;1097;p43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43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44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p44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p44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44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44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44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44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44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44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44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p44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44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44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44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44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44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44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44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44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44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44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44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125" name="Google Shape;1125;p44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44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44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44"/>
          <p:cNvSpPr txBox="1"/>
          <p:nvPr>
            <p:ph type="ctrTitle"/>
          </p:nvPr>
        </p:nvSpPr>
        <p:spPr>
          <a:xfrm>
            <a:off x="5143200" y="571450"/>
            <a:ext cx="34272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Линус Торвальдс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C2D30"/>
                </a:solidFill>
              </a:rPr>
              <a:t>Увлекся книгой</a:t>
            </a:r>
            <a:r>
              <a:rPr lang="ru">
                <a:solidFill>
                  <a:srgbClr val="2C2D30"/>
                </a:solidFill>
              </a:rPr>
              <a:t> «Операционные системы: разработка и реализация» и MINIX.</a:t>
            </a:r>
            <a:endParaRPr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2C2D30"/>
                </a:solidFill>
              </a:rPr>
              <a:t>Купил компьютер 386 и стал переделывать MINIX, а потом написал Linux.</a:t>
            </a:r>
            <a:endParaRPr>
              <a:solidFill>
                <a:srgbClr val="2C2D30"/>
              </a:solidFill>
            </a:endParaRPr>
          </a:p>
        </p:txBody>
      </p:sp>
      <p:sp>
        <p:nvSpPr>
          <p:cNvPr id="1129" name="Google Shape;1129;p4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130" name="Google Shape;1130;p4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p4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2" name="Google Shape;113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600" y="518963"/>
            <a:ext cx="291465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45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45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45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45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45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45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45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45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45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45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45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45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45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45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45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45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45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45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45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45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45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45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159" name="Google Shape;1159;p45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45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45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p4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163" name="Google Shape;1163;p4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4" name="Google Shape;1164;p4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45"/>
          <p:cNvSpPr txBox="1"/>
          <p:nvPr/>
        </p:nvSpPr>
        <p:spPr>
          <a:xfrm>
            <a:off x="2054025" y="4000450"/>
            <a:ext cx="64032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000">
                <a:solidFill>
                  <a:srgbClr val="2C2D30"/>
                </a:solidFill>
              </a:rPr>
              <a:t>В 286 впервые появились механизмы защиты процессора. В 386 механизмы были доработаны и позволили полноценно разрабатывать ОС с механизмами защиты. Большинство современных ОС (и Linux в т.ч.)  используют только 2 кольца из 4-х, с наибольшим приоритетом для ядра ОС и с наименьшим приоритетом для пользовательского окружения.</a:t>
            </a:r>
            <a:endParaRPr/>
          </a:p>
        </p:txBody>
      </p:sp>
      <p:pic>
        <p:nvPicPr>
          <p:cNvPr id="1166" name="Google Shape;116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400" y="780325"/>
            <a:ext cx="3810000" cy="29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4400" y="19020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46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Судьба проектов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173" name="Google Shape;1173;p46"/>
          <p:cNvSpPr txBox="1"/>
          <p:nvPr>
            <p:ph type="ctrTitle"/>
          </p:nvPr>
        </p:nvSpPr>
        <p:spPr>
          <a:xfrm>
            <a:off x="1142375" y="2112500"/>
            <a:ext cx="6854400" cy="24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NextStep стало основой создания Mac OS X.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Minix долгое время оставался ограниченным учебным проектом.</a:t>
            </a:r>
            <a:r>
              <a:rPr lang="ru" sz="1400">
                <a:solidFill>
                  <a:srgbClr val="2C2D30"/>
                </a:solidFill>
              </a:rPr>
              <a:t> </a:t>
            </a:r>
            <a:endParaRPr sz="14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24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400">
                <a:solidFill>
                  <a:srgbClr val="2C2D30"/>
                </a:solidFill>
              </a:rPr>
              <a:t>Только в 2005 году Танненбаум создал MINIX 3, пригодный для неучебного использования</a:t>
            </a:r>
            <a:endParaRPr sz="1400">
              <a:solidFill>
                <a:srgbClr val="2C2D30"/>
              </a:solidFill>
            </a:endParaRPr>
          </a:p>
        </p:txBody>
      </p:sp>
      <p:sp>
        <p:nvSpPr>
          <p:cNvPr id="1174" name="Google Shape;1174;p46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46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46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46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46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46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180" name="Google Shape;1180;p46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p46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46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p46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46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46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46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46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46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p46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p46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1" name="Google Shape;1191;p46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p46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46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46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p46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p46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46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p46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9" name="Google Shape;1199;p4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200" name="Google Shape;1200;p4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Google Shape;1201;p4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47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Дальнейшая судьба проектов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207" name="Google Shape;1207;p47"/>
          <p:cNvSpPr txBox="1"/>
          <p:nvPr>
            <p:ph type="ctrTitle"/>
          </p:nvPr>
        </p:nvSpPr>
        <p:spPr>
          <a:xfrm>
            <a:off x="1142375" y="2286000"/>
            <a:ext cx="685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Linux стал ядром для GNU. 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Проект собственного ядра GNU/Hurd так и не обрел сколь-нибудь стабильного состояния </a:t>
            </a:r>
            <a:r>
              <a:rPr lang="ru" sz="1400">
                <a:solidFill>
                  <a:srgbClr val="2C2D30"/>
                </a:solidFill>
              </a:rPr>
              <a:t>(но существуют экспериментальные сборки Debian/Hurd)</a:t>
            </a:r>
            <a:r>
              <a:rPr lang="ru" sz="2000">
                <a:solidFill>
                  <a:srgbClr val="2C2D30"/>
                </a:solidFill>
              </a:rPr>
              <a:t>.</a:t>
            </a:r>
            <a:r>
              <a:rPr lang="ru" sz="1400">
                <a:solidFill>
                  <a:srgbClr val="2C2D30"/>
                </a:solidFill>
              </a:rPr>
              <a:t> </a:t>
            </a:r>
            <a:endParaRPr sz="14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24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2000">
                <a:solidFill>
                  <a:srgbClr val="2C2D30"/>
                </a:solidFill>
              </a:rPr>
              <a:t> </a:t>
            </a:r>
            <a:endParaRPr sz="1400">
              <a:solidFill>
                <a:srgbClr val="2C2D30"/>
              </a:solidFill>
            </a:endParaRPr>
          </a:p>
        </p:txBody>
      </p:sp>
      <p:sp>
        <p:nvSpPr>
          <p:cNvPr id="1208" name="Google Shape;1208;p47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47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p47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47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47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47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214" name="Google Shape;1214;p47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47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47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47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47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47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47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47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47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3" name="Google Shape;1223;p47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47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p47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47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7" name="Google Shape;1227;p47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8" name="Google Shape;1228;p47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47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0" name="Google Shape;1230;p47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1" name="Google Shape;1231;p47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2" name="Google Shape;1232;p47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p4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234" name="Google Shape;1234;p4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Google Shape;1235;p4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8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Какие дистрибутивы Linux вы знаете?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241" name="Google Shape;1241;p48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1242" name="Google Shape;1242;p48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48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p48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48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48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48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248" name="Google Shape;1248;p48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48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p48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48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48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48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4" name="Google Shape;1254;p48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5" name="Google Shape;1255;p48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48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48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p48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48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p48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p48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2" name="Google Shape;1262;p48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3" name="Google Shape;1263;p48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p48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p48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6" name="Google Shape;1266;p48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7" name="Google Shape;1267;p4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268" name="Google Shape;1268;p4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9" name="Google Shape;1269;p4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49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Сетевые возможности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275" name="Google Shape;1275;p49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p49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Google Shape;1277;p49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Google Shape;1278;p49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9" name="Google Shape;1279;p49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Google Shape;1280;p49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281" name="Google Shape;1281;p49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2" name="Google Shape;1282;p49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3" name="Google Shape;1283;p49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49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5" name="Google Shape;1285;p49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6" name="Google Shape;1286;p49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p49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p49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9" name="Google Shape;1289;p49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0" name="Google Shape;1290;p49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1" name="Google Shape;1291;p49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2" name="Google Shape;1292;p49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3" name="Google Shape;1293;p49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4" name="Google Shape;1294;p49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Google Shape;1295;p49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p49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7" name="Google Shape;1297;p49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8" name="Google Shape;1298;p49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9" name="Google Shape;1299;p49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0" name="Google Shape;1300;p4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301" name="Google Shape;1301;p4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2" name="Google Shape;1302;p4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50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IP-адрес (IPv4)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308" name="Google Shape;1308;p50"/>
          <p:cNvSpPr txBox="1"/>
          <p:nvPr>
            <p:ph type="ctrTitle"/>
          </p:nvPr>
        </p:nvSpPr>
        <p:spPr>
          <a:xfrm>
            <a:off x="1142375" y="2286000"/>
            <a:ext cx="685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4 октета, например 8.8.8.8, 5.255.255.5.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Служат для идентификации хостов.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24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2000">
                <a:solidFill>
                  <a:srgbClr val="2C2D30"/>
                </a:solidFill>
              </a:rPr>
              <a:t> </a:t>
            </a:r>
            <a:endParaRPr sz="1400">
              <a:solidFill>
                <a:srgbClr val="2C2D30"/>
              </a:solidFill>
            </a:endParaRPr>
          </a:p>
        </p:txBody>
      </p:sp>
      <p:sp>
        <p:nvSpPr>
          <p:cNvPr id="1309" name="Google Shape;1309;p50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50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1" name="Google Shape;1311;p50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p50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50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50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315" name="Google Shape;1315;p50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p50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7" name="Google Shape;1317;p50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8" name="Google Shape;1318;p50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p50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0" name="Google Shape;1320;p50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1" name="Google Shape;1321;p50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Google Shape;1322;p50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3" name="Google Shape;1323;p50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4" name="Google Shape;1324;p50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5" name="Google Shape;1325;p50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6" name="Google Shape;1326;p50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7" name="Google Shape;1327;p50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p50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9" name="Google Shape;1329;p50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0" name="Google Shape;1330;p50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1" name="Google Shape;1331;p50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2" name="Google Shape;1332;p50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p50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4" name="Google Shape;1334;p5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335" name="Google Shape;1335;p5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6" name="Google Shape;1336;p5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51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Номер порта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342" name="Google Shape;1342;p51"/>
          <p:cNvSpPr txBox="1"/>
          <p:nvPr>
            <p:ph type="ctrTitle"/>
          </p:nvPr>
        </p:nvSpPr>
        <p:spPr>
          <a:xfrm>
            <a:off x="1142375" y="2286000"/>
            <a:ext cx="685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Два типа портов: TCP и UDP.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Двухбайтовое</a:t>
            </a:r>
            <a:r>
              <a:rPr lang="ru" sz="2000">
                <a:solidFill>
                  <a:srgbClr val="2C2D30"/>
                </a:solidFill>
              </a:rPr>
              <a:t> слово (от 0 до 65535).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Служат для идентификации приложений.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24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2000">
                <a:solidFill>
                  <a:srgbClr val="2C2D30"/>
                </a:solidFill>
              </a:rPr>
              <a:t> </a:t>
            </a:r>
            <a:endParaRPr sz="1400">
              <a:solidFill>
                <a:srgbClr val="2C2D30"/>
              </a:solidFill>
            </a:endParaRPr>
          </a:p>
        </p:txBody>
      </p:sp>
      <p:sp>
        <p:nvSpPr>
          <p:cNvPr id="1343" name="Google Shape;1343;p51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4" name="Google Shape;1344;p51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5" name="Google Shape;1345;p51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6" name="Google Shape;1346;p51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p51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8" name="Google Shape;1348;p51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349" name="Google Shape;1349;p51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0" name="Google Shape;1350;p51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1" name="Google Shape;1351;p51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2" name="Google Shape;1352;p51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3" name="Google Shape;1353;p51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p51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5" name="Google Shape;1355;p51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6" name="Google Shape;1356;p51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7" name="Google Shape;1357;p51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8" name="Google Shape;1358;p51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51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51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51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51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3" name="Google Shape;1363;p51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4" name="Google Shape;1364;p51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5" name="Google Shape;1365;p51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6" name="Google Shape;1366;p51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p51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8" name="Google Shape;1368;p5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369" name="Google Shape;1369;p5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0" name="Google Shape;1370;p5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Что будем изучать на курсе Linux?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57" name="Google Shape;157;p16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Сделать первые шаги в мире GNU/Linux.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Использование операционной системы GNU/Linux.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>
                <a:solidFill>
                  <a:srgbClr val="2C2D30"/>
                </a:solidFill>
              </a:rPr>
              <a:t>П</a:t>
            </a:r>
            <a:r>
              <a:rPr lang="ru" sz="1600">
                <a:solidFill>
                  <a:srgbClr val="2C2D30"/>
                </a:solidFill>
              </a:rPr>
              <a:t>редназначена для развертывания серверной инфраструктур</a:t>
            </a:r>
            <a:r>
              <a:rPr lang="ru">
                <a:solidFill>
                  <a:srgbClr val="2C2D30"/>
                </a:solidFill>
              </a:rPr>
              <a:t>ы</a:t>
            </a:r>
            <a:r>
              <a:rPr lang="ru" sz="1600">
                <a:solidFill>
                  <a:srgbClr val="2C2D30"/>
                </a:solidFill>
              </a:rPr>
              <a:t> и не только.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C2D30"/>
              </a:buClr>
              <a:buSzPts val="1600"/>
              <a:buChar char="●"/>
            </a:pPr>
            <a:r>
              <a:rPr lang="ru">
                <a:solidFill>
                  <a:srgbClr val="2C2D30"/>
                </a:solidFill>
              </a:rPr>
              <a:t>Г</a:t>
            </a:r>
            <a:r>
              <a:rPr lang="ru" sz="1600">
                <a:solidFill>
                  <a:srgbClr val="2C2D30"/>
                </a:solidFill>
              </a:rPr>
              <a:t>ибкость, масштабируемость, расширяемость, надежность.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6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6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6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6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6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6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6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6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6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6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84" name="Google Shape;184;p1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52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Протоколы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376" name="Google Shape;1376;p52"/>
          <p:cNvSpPr txBox="1"/>
          <p:nvPr>
            <p:ph type="ctrTitle"/>
          </p:nvPr>
        </p:nvSpPr>
        <p:spPr>
          <a:xfrm>
            <a:off x="1142375" y="2286000"/>
            <a:ext cx="685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Клиент и сервер.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Порт отправителя и порт получателя.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Динамические порты.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Надежная и ненадежная доставка (UDP и TCP).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24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2000">
                <a:solidFill>
                  <a:srgbClr val="2C2D30"/>
                </a:solidFill>
              </a:rPr>
              <a:t> </a:t>
            </a:r>
            <a:endParaRPr sz="1400">
              <a:solidFill>
                <a:srgbClr val="2C2D30"/>
              </a:solidFill>
            </a:endParaRPr>
          </a:p>
        </p:txBody>
      </p:sp>
      <p:sp>
        <p:nvSpPr>
          <p:cNvPr id="1377" name="Google Shape;1377;p52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p52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9" name="Google Shape;1379;p52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0" name="Google Shape;1380;p52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1" name="Google Shape;1381;p52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2" name="Google Shape;1382;p52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383" name="Google Shape;1383;p52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4" name="Google Shape;1384;p52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5" name="Google Shape;1385;p52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6" name="Google Shape;1386;p52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7" name="Google Shape;1387;p52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8" name="Google Shape;1388;p52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9" name="Google Shape;1389;p52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0" name="Google Shape;1390;p52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1" name="Google Shape;1391;p52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p52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3" name="Google Shape;1393;p52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4" name="Google Shape;1394;p52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5" name="Google Shape;1395;p52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6" name="Google Shape;1396;p52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7" name="Google Shape;1397;p52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8" name="Google Shape;1398;p52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9" name="Google Shape;1399;p52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0" name="Google Shape;1400;p52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1" name="Google Shape;1401;p52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2" name="Google Shape;1402;p52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403" name="Google Shape;1403;p52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4" name="Google Shape;1404;p52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53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Протоколы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410" name="Google Shape;1410;p53"/>
          <p:cNvSpPr txBox="1"/>
          <p:nvPr>
            <p:ph type="ctrTitle"/>
          </p:nvPr>
        </p:nvSpPr>
        <p:spPr>
          <a:xfrm>
            <a:off x="1142375" y="2286000"/>
            <a:ext cx="685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Защищенные (SFTP, FTPS, SSH,HTTPS).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Незащищенные (FTP, Telnet, HTTP).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24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2000">
                <a:solidFill>
                  <a:srgbClr val="2C2D30"/>
                </a:solidFill>
              </a:rPr>
              <a:t> </a:t>
            </a:r>
            <a:endParaRPr sz="1400">
              <a:solidFill>
                <a:srgbClr val="2C2D30"/>
              </a:solidFill>
            </a:endParaRPr>
          </a:p>
        </p:txBody>
      </p:sp>
      <p:sp>
        <p:nvSpPr>
          <p:cNvPr id="1411" name="Google Shape;1411;p53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p53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3" name="Google Shape;1413;p53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4" name="Google Shape;1414;p53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p53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6" name="Google Shape;1416;p53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417" name="Google Shape;1417;p53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p53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9" name="Google Shape;1419;p53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p53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1" name="Google Shape;1421;p53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2" name="Google Shape;1422;p53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3" name="Google Shape;1423;p53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4" name="Google Shape;1424;p53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5" name="Google Shape;1425;p53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6" name="Google Shape;1426;p53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7" name="Google Shape;1427;p53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8" name="Google Shape;1428;p53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9" name="Google Shape;1429;p53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0" name="Google Shape;1430;p53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1" name="Google Shape;1431;p53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2" name="Google Shape;1432;p53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3" name="Google Shape;1433;p53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4" name="Google Shape;1434;p53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5" name="Google Shape;1435;p53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6" name="Google Shape;1436;p53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437" name="Google Shape;1437;p53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8" name="Google Shape;1438;p53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54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Протоколы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444" name="Google Shape;1444;p54"/>
          <p:cNvSpPr txBox="1"/>
          <p:nvPr>
            <p:ph type="ctrTitle"/>
          </p:nvPr>
        </p:nvSpPr>
        <p:spPr>
          <a:xfrm>
            <a:off x="1142375" y="2286000"/>
            <a:ext cx="685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HTTP (не шифрованный) 80 TCP-порт.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HTTPS (шифрованный) 443 TCP-порт.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DNS </a:t>
            </a:r>
            <a:r>
              <a:rPr lang="ru">
                <a:solidFill>
                  <a:srgbClr val="2C2D30"/>
                </a:solidFill>
              </a:rPr>
              <a:t>—</a:t>
            </a:r>
            <a:r>
              <a:rPr lang="ru" sz="2000">
                <a:solidFill>
                  <a:srgbClr val="2C2D30"/>
                </a:solidFill>
              </a:rPr>
              <a:t> 53 UDP-порт (используется также 53 TCP).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DHCP.  </a:t>
            </a:r>
            <a:endParaRPr sz="1400">
              <a:solidFill>
                <a:srgbClr val="2C2D30"/>
              </a:solidFill>
            </a:endParaRPr>
          </a:p>
        </p:txBody>
      </p:sp>
      <p:sp>
        <p:nvSpPr>
          <p:cNvPr id="1445" name="Google Shape;1445;p54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6" name="Google Shape;1446;p54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7" name="Google Shape;1447;p54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8" name="Google Shape;1448;p54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9" name="Google Shape;1449;p54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0" name="Google Shape;1450;p54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451" name="Google Shape;1451;p54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2" name="Google Shape;1452;p54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3" name="Google Shape;1453;p54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4" name="Google Shape;1454;p54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5" name="Google Shape;1455;p54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6" name="Google Shape;1456;p54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7" name="Google Shape;1457;p54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8" name="Google Shape;1458;p54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9" name="Google Shape;1459;p54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0" name="Google Shape;1460;p54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1" name="Google Shape;1461;p54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2" name="Google Shape;1462;p54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3" name="Google Shape;1463;p54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p54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5" name="Google Shape;1465;p54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6" name="Google Shape;1466;p54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7" name="Google Shape;1467;p54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8" name="Google Shape;1468;p54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9" name="Google Shape;1469;p54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0" name="Google Shape;1470;p5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471" name="Google Shape;1471;p5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5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55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Адресация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478" name="Google Shape;1478;p55"/>
          <p:cNvSpPr txBox="1"/>
          <p:nvPr>
            <p:ph type="ctrTitle"/>
          </p:nvPr>
        </p:nvSpPr>
        <p:spPr>
          <a:xfrm>
            <a:off x="1142375" y="2286000"/>
            <a:ext cx="685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IP-адрес идентифицирует хост (куда).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Порт идентифицирует приложение (кому).</a:t>
            </a:r>
            <a:endParaRPr sz="1400">
              <a:solidFill>
                <a:srgbClr val="2C2D30"/>
              </a:solidFill>
            </a:endParaRPr>
          </a:p>
        </p:txBody>
      </p:sp>
      <p:sp>
        <p:nvSpPr>
          <p:cNvPr id="1479" name="Google Shape;1479;p55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0" name="Google Shape;1480;p55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1" name="Google Shape;1481;p55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2" name="Google Shape;1482;p55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3" name="Google Shape;1483;p55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4" name="Google Shape;1484;p55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485" name="Google Shape;1485;p55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6" name="Google Shape;1486;p55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7" name="Google Shape;1487;p55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8" name="Google Shape;1488;p55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9" name="Google Shape;1489;p55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0" name="Google Shape;1490;p55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1" name="Google Shape;1491;p55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2" name="Google Shape;1492;p55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3" name="Google Shape;1493;p55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4" name="Google Shape;1494;p55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5" name="Google Shape;1495;p55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6" name="Google Shape;1496;p55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7" name="Google Shape;1497;p55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8" name="Google Shape;1498;p55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9" name="Google Shape;1499;p55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0" name="Google Shape;1500;p55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1" name="Google Shape;1501;p55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2" name="Google Shape;1502;p55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3" name="Google Shape;1503;p55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4" name="Google Shape;1504;p5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505" name="Google Shape;1505;p5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6" name="Google Shape;1506;p5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56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2" name="Google Shape;1512;p56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3" name="Google Shape;1513;p56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4" name="Google Shape;1514;p56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5" name="Google Shape;1515;p56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6" name="Google Shape;1516;p56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7" name="Google Shape;1517;p56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8" name="Google Shape;1518;p56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9" name="Google Shape;1519;p56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0" name="Google Shape;1520;p56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1" name="Google Shape;1521;p56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2" name="Google Shape;1522;p56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3" name="Google Shape;1523;p56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4" name="Google Shape;1524;p56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5" name="Google Shape;1525;p56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6" name="Google Shape;1526;p56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7" name="Google Shape;1527;p56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8" name="Google Shape;1528;p56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9" name="Google Shape;1529;p56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0" name="Google Shape;1530;p56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1" name="Google Shape;1531;p56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2" name="Google Shape;1532;p56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533" name="Google Shape;1533;p56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4" name="Google Shape;1534;p56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5" name="Google Shape;1535;p56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6" name="Google Shape;1536;p5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537" name="Google Shape;1537;p5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8" name="Google Shape;1538;p5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9" name="Google Shape;153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738" y="190188"/>
            <a:ext cx="8010525" cy="43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57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p57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6" name="Google Shape;1546;p57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7" name="Google Shape;1547;p57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8" name="Google Shape;1548;p57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9" name="Google Shape;1549;p57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0" name="Google Shape;1550;p57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57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2" name="Google Shape;1552;p57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3" name="Google Shape;1553;p57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4" name="Google Shape;1554;p57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5" name="Google Shape;1555;p57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p57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7" name="Google Shape;1557;p57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8" name="Google Shape;1558;p57"/>
          <p:cNvSpPr txBox="1"/>
          <p:nvPr>
            <p:ph type="ctrTitle"/>
          </p:nvPr>
        </p:nvSpPr>
        <p:spPr>
          <a:xfrm>
            <a:off x="5714400" y="571450"/>
            <a:ext cx="28560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Удаленный доступ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(ssh)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2C2D30"/>
                </a:solidFill>
              </a:rPr>
              <a:t>Подключаемся с помощью PuTTY  для удаленного администрирования.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1559" name="Google Shape;1559;p57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0" name="Google Shape;1560;p57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1" name="Google Shape;1561;p57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2" name="Google Shape;1562;p57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3" name="Google Shape;1563;p57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4" name="Google Shape;1564;p57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5" name="Google Shape;1565;p57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6" name="Google Shape;1566;p57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567" name="Google Shape;1567;p57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8" name="Google Shape;1568;p57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9" name="Google Shape;1569;p57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0" name="Google Shape;1570;p5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571" name="Google Shape;1571;p5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2" name="Google Shape;1572;p5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3" name="Google Shape;157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500" y="418863"/>
            <a:ext cx="430530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58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9" name="Google Shape;1579;p58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0" name="Google Shape;1580;p58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1" name="Google Shape;1581;p58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" name="Google Shape;1582;p58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3" name="Google Shape;1583;p58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4" name="Google Shape;1584;p58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5" name="Google Shape;1585;p58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6" name="Google Shape;1586;p58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7" name="Google Shape;1587;p58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8" name="Google Shape;1588;p58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9" name="Google Shape;1589;p58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0" name="Google Shape;1590;p58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1" name="Google Shape;1591;p58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2" name="Google Shape;1592;p58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3" name="Google Shape;1593;p58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4" name="Google Shape;1594;p58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5" name="Google Shape;1595;p58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6" name="Google Shape;1596;p58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7" name="Google Shape;1597;p58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8" name="Google Shape;1598;p58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9" name="Google Shape;1599;p58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600" name="Google Shape;1600;p58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1" name="Google Shape;1601;p58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2" name="Google Shape;1602;p58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3" name="Google Shape;1603;p5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604" name="Google Shape;1604;p5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5" name="Google Shape;1605;p5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6" name="Google Shape;1606;p58"/>
          <p:cNvSpPr txBox="1"/>
          <p:nvPr/>
        </p:nvSpPr>
        <p:spPr>
          <a:xfrm>
            <a:off x="485475" y="629825"/>
            <a:ext cx="94761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 </a:t>
            </a:r>
            <a:endParaRPr sz="3000"/>
          </a:p>
        </p:txBody>
      </p:sp>
      <p:sp>
        <p:nvSpPr>
          <p:cNvPr id="1607" name="Google Shape;1607;p58"/>
          <p:cNvSpPr txBox="1"/>
          <p:nvPr/>
        </p:nvSpPr>
        <p:spPr>
          <a:xfrm>
            <a:off x="1142375" y="1233407"/>
            <a:ext cx="7337400" cy="13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9900FF"/>
                </a:solidFill>
              </a:rPr>
              <a:t>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8" name="Google Shape;1608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3050" y="522700"/>
            <a:ext cx="6296025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59"/>
          <p:cNvSpPr txBox="1"/>
          <p:nvPr>
            <p:ph type="ctrTitle"/>
          </p:nvPr>
        </p:nvSpPr>
        <p:spPr>
          <a:xfrm>
            <a:off x="1716000" y="0"/>
            <a:ext cx="6280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Виртуализация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614" name="Google Shape;1614;p59"/>
          <p:cNvSpPr txBox="1"/>
          <p:nvPr>
            <p:ph type="ctrTitle"/>
          </p:nvPr>
        </p:nvSpPr>
        <p:spPr>
          <a:xfrm>
            <a:off x="1144800" y="171450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2C2D30"/>
                </a:solidFill>
              </a:rPr>
              <a:t> 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1615" name="Google Shape;1615;p59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6" name="Google Shape;1616;p59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7" name="Google Shape;1617;p59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8" name="Google Shape;1618;p59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9" name="Google Shape;1619;p59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0" name="Google Shape;1620;p59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621" name="Google Shape;1621;p59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2" name="Google Shape;1622;p59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3" name="Google Shape;1623;p59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4" name="Google Shape;1624;p59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5" name="Google Shape;1625;p59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6" name="Google Shape;1626;p59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7" name="Google Shape;1627;p59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8" name="Google Shape;1628;p59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9" name="Google Shape;1629;p59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0" name="Google Shape;1630;p59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1" name="Google Shape;1631;p59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2" name="Google Shape;1632;p59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3" name="Google Shape;1633;p59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4" name="Google Shape;1634;p59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5" name="Google Shape;1635;p59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6" name="Google Shape;1636;p59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7" name="Google Shape;1637;p59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8" name="Google Shape;1638;p59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9" name="Google Shape;1639;p59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0" name="Google Shape;1640;p5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641" name="Google Shape;1641;p5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2" name="Google Shape;1642;p5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3" name="Google Shape;1643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7225" y="1271050"/>
            <a:ext cx="4944650" cy="37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60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Виртуализация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649" name="Google Shape;1649;p60"/>
          <p:cNvSpPr txBox="1"/>
          <p:nvPr>
            <p:ph type="ctrTitle"/>
          </p:nvPr>
        </p:nvSpPr>
        <p:spPr>
          <a:xfrm>
            <a:off x="1142375" y="2286000"/>
            <a:ext cx="685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Серверная виртуализация.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Виртуализация на Desktop.</a:t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650" name="Google Shape;1650;p60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1" name="Google Shape;1651;p60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2" name="Google Shape;1652;p60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3" name="Google Shape;1653;p60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4" name="Google Shape;1654;p60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5" name="Google Shape;1655;p60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656" name="Google Shape;1656;p60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7" name="Google Shape;1657;p60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8" name="Google Shape;1658;p60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9" name="Google Shape;1659;p60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0" name="Google Shape;1660;p60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1" name="Google Shape;1661;p60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2" name="Google Shape;1662;p60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3" name="Google Shape;1663;p60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4" name="Google Shape;1664;p60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5" name="Google Shape;1665;p60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6" name="Google Shape;1666;p60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7" name="Google Shape;1667;p60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8" name="Google Shape;1668;p60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9" name="Google Shape;1669;p60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0" name="Google Shape;1670;p60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1" name="Google Shape;1671;p60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2" name="Google Shape;1672;p60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3" name="Google Shape;1673;p60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4" name="Google Shape;1674;p60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5" name="Google Shape;1675;p6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676" name="Google Shape;1676;p6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7" name="Google Shape;1677;p6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61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Виртуализация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683" name="Google Shape;1683;p61"/>
          <p:cNvSpPr txBox="1"/>
          <p:nvPr>
            <p:ph type="ctrTitle"/>
          </p:nvPr>
        </p:nvSpPr>
        <p:spPr>
          <a:xfrm>
            <a:off x="1142375" y="2286000"/>
            <a:ext cx="685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Трансляция вызовов.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Паравиртуализация.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Аппаратная виртуализация.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Контейнерная виртуализация.</a:t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684" name="Google Shape;1684;p61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5" name="Google Shape;1685;p61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6" name="Google Shape;1686;p61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7" name="Google Shape;1687;p61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8" name="Google Shape;1688;p61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9" name="Google Shape;1689;p61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690" name="Google Shape;1690;p61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1" name="Google Shape;1691;p61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2" name="Google Shape;1692;p61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3" name="Google Shape;1693;p61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4" name="Google Shape;1694;p61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5" name="Google Shape;1695;p61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6" name="Google Shape;1696;p61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7" name="Google Shape;1697;p61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8" name="Google Shape;1698;p61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9" name="Google Shape;1699;p61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0" name="Google Shape;1700;p61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1" name="Google Shape;1701;p61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2" name="Google Shape;1702;p61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3" name="Google Shape;1703;p61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4" name="Google Shape;1704;p61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5" name="Google Shape;1705;p61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6" name="Google Shape;1706;p61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7" name="Google Shape;1707;p61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8" name="Google Shape;1708;p61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9" name="Google Shape;1709;p6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710" name="Google Shape;1710;p6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1" name="Google Shape;1711;p6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3200">
                <a:solidFill>
                  <a:srgbClr val="4C5D6E"/>
                </a:solidFill>
              </a:rPr>
              <a:t>Почему мы изучаем именно GNU/Linux?</a:t>
            </a:r>
            <a:endParaRPr sz="3200">
              <a:solidFill>
                <a:srgbClr val="4C5D6E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91" name="Google Shape;191;p17"/>
          <p:cNvSpPr txBox="1"/>
          <p:nvPr>
            <p:ph type="ctrTitle"/>
          </p:nvPr>
        </p:nvSpPr>
        <p:spPr>
          <a:xfrm>
            <a:off x="1142375" y="2285950"/>
            <a:ext cx="685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Открытость. Надежность. Популярность. Стабильность.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Мощь администрирования. Даже Powershell в Windows создан с учетом опыта Linux-администрирования. 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Каждый оценит прозрачность и предсказуемость Linux  в администрировании.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-7974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7"/>
          <p:cNvSpPr/>
          <p:nvPr/>
        </p:nvSpPr>
        <p:spPr>
          <a:xfrm>
            <a:off x="-7974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"/>
          <p:cNvSpPr/>
          <p:nvPr/>
        </p:nvSpPr>
        <p:spPr>
          <a:xfrm>
            <a:off x="-7974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7"/>
          <p:cNvSpPr/>
          <p:nvPr/>
        </p:nvSpPr>
        <p:spPr>
          <a:xfrm>
            <a:off x="-7974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7"/>
          <p:cNvSpPr/>
          <p:nvPr/>
        </p:nvSpPr>
        <p:spPr>
          <a:xfrm>
            <a:off x="-7974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"/>
          <p:cNvSpPr/>
          <p:nvPr/>
        </p:nvSpPr>
        <p:spPr>
          <a:xfrm>
            <a:off x="-7974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98" name="Google Shape;198;p17"/>
          <p:cNvSpPr/>
          <p:nvPr/>
        </p:nvSpPr>
        <p:spPr>
          <a:xfrm>
            <a:off x="-7974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7"/>
          <p:cNvSpPr/>
          <p:nvPr/>
        </p:nvSpPr>
        <p:spPr>
          <a:xfrm>
            <a:off x="-7974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7"/>
          <p:cNvSpPr/>
          <p:nvPr/>
        </p:nvSpPr>
        <p:spPr>
          <a:xfrm>
            <a:off x="-7974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7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7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7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7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7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7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7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7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7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7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7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7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7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7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7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18" name="Google Shape;218;p1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715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62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Трансляция вызовов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717" name="Google Shape;1717;p62"/>
          <p:cNvSpPr txBox="1"/>
          <p:nvPr>
            <p:ph type="ctrTitle"/>
          </p:nvPr>
        </p:nvSpPr>
        <p:spPr>
          <a:xfrm>
            <a:off x="1144800" y="171450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2C2D30"/>
                </a:solidFill>
              </a:rPr>
              <a:t> 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1718" name="Google Shape;1718;p62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9" name="Google Shape;1719;p62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0" name="Google Shape;1720;p62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1" name="Google Shape;1721;p62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2" name="Google Shape;1722;p62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3" name="Google Shape;1723;p62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724" name="Google Shape;1724;p62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5" name="Google Shape;1725;p62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6" name="Google Shape;1726;p62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7" name="Google Shape;1727;p62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8" name="Google Shape;1728;p62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9" name="Google Shape;1729;p62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0" name="Google Shape;1730;p62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1" name="Google Shape;1731;p62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2" name="Google Shape;1732;p62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3" name="Google Shape;1733;p62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4" name="Google Shape;1734;p62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5" name="Google Shape;1735;p62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6" name="Google Shape;1736;p62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7" name="Google Shape;1737;p62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8" name="Google Shape;1738;p62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9" name="Google Shape;1739;p62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0" name="Google Shape;1740;p62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1" name="Google Shape;1741;p62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2" name="Google Shape;1742;p62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3" name="Google Shape;1743;p62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744" name="Google Shape;1744;p62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5" name="Google Shape;1745;p62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6" name="Google Shape;1746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4338" y="1617963"/>
            <a:ext cx="4219575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63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Аппаратная виртуализация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752" name="Google Shape;1752;p63"/>
          <p:cNvSpPr txBox="1"/>
          <p:nvPr>
            <p:ph type="ctrTitle"/>
          </p:nvPr>
        </p:nvSpPr>
        <p:spPr>
          <a:xfrm>
            <a:off x="1144800" y="171450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2C2D30"/>
                </a:solidFill>
              </a:rPr>
              <a:t> 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1753" name="Google Shape;1753;p63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4" name="Google Shape;1754;p63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5" name="Google Shape;1755;p63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6" name="Google Shape;1756;p63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7" name="Google Shape;1757;p63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8" name="Google Shape;1758;p63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759" name="Google Shape;1759;p63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0" name="Google Shape;1760;p63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1" name="Google Shape;1761;p63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2" name="Google Shape;1762;p63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3" name="Google Shape;1763;p63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4" name="Google Shape;1764;p63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5" name="Google Shape;1765;p63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6" name="Google Shape;1766;p63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7" name="Google Shape;1767;p63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8" name="Google Shape;1768;p63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9" name="Google Shape;1769;p63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0" name="Google Shape;1770;p63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1" name="Google Shape;1771;p63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2" name="Google Shape;1772;p63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3" name="Google Shape;1773;p63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4" name="Google Shape;1774;p63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5" name="Google Shape;1775;p63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6" name="Google Shape;1776;p63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7" name="Google Shape;1777;p63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8" name="Google Shape;1778;p63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779" name="Google Shape;1779;p63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0" name="Google Shape;1780;p63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1" name="Google Shape;1781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5996" y="1407323"/>
            <a:ext cx="5851201" cy="347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64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Паравиртуализация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787" name="Google Shape;1787;p64"/>
          <p:cNvSpPr txBox="1"/>
          <p:nvPr>
            <p:ph type="ctrTitle"/>
          </p:nvPr>
        </p:nvSpPr>
        <p:spPr>
          <a:xfrm>
            <a:off x="1144800" y="171450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2C2D30"/>
                </a:solidFill>
              </a:rPr>
              <a:t> 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1788" name="Google Shape;1788;p64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9" name="Google Shape;1789;p64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0" name="Google Shape;1790;p64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1" name="Google Shape;1791;p64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2" name="Google Shape;1792;p64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3" name="Google Shape;1793;p64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794" name="Google Shape;1794;p64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5" name="Google Shape;1795;p64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6" name="Google Shape;1796;p64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7" name="Google Shape;1797;p64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8" name="Google Shape;1798;p64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9" name="Google Shape;1799;p64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0" name="Google Shape;1800;p64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1" name="Google Shape;1801;p64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2" name="Google Shape;1802;p64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3" name="Google Shape;1803;p64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4" name="Google Shape;1804;p64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5" name="Google Shape;1805;p64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6" name="Google Shape;1806;p64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7" name="Google Shape;1807;p64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8" name="Google Shape;1808;p64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9" name="Google Shape;1809;p64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0" name="Google Shape;1810;p64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1" name="Google Shape;1811;p64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2" name="Google Shape;1812;p64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3" name="Google Shape;1813;p6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814" name="Google Shape;1814;p6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5" name="Google Shape;1815;p6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6" name="Google Shape;1816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1559" y="1714500"/>
            <a:ext cx="5249700" cy="24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820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65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Контейнерная виртуализация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822" name="Google Shape;1822;p65"/>
          <p:cNvSpPr txBox="1"/>
          <p:nvPr>
            <p:ph type="ctrTitle"/>
          </p:nvPr>
        </p:nvSpPr>
        <p:spPr>
          <a:xfrm>
            <a:off x="1144800" y="171450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2C2D30"/>
                </a:solidFill>
              </a:rPr>
              <a:t> 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1823" name="Google Shape;1823;p65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4" name="Google Shape;1824;p65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5" name="Google Shape;1825;p65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6" name="Google Shape;1826;p65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7" name="Google Shape;1827;p65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8" name="Google Shape;1828;p65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829" name="Google Shape;1829;p65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0" name="Google Shape;1830;p65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1" name="Google Shape;1831;p65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2" name="Google Shape;1832;p65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3" name="Google Shape;1833;p65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4" name="Google Shape;1834;p65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5" name="Google Shape;1835;p65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6" name="Google Shape;1836;p65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7" name="Google Shape;1837;p65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8" name="Google Shape;1838;p65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9" name="Google Shape;1839;p65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0" name="Google Shape;1840;p65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1" name="Google Shape;1841;p65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2" name="Google Shape;1842;p65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3" name="Google Shape;1843;p65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4" name="Google Shape;1844;p65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5" name="Google Shape;1845;p65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6" name="Google Shape;1846;p65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7" name="Google Shape;1847;p65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8" name="Google Shape;1848;p6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849" name="Google Shape;1849;p6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0" name="Google Shape;1850;p6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1" name="Google Shape;1851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7275" y="1293871"/>
            <a:ext cx="5169449" cy="3698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855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66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Серверная в</a:t>
            </a:r>
            <a:r>
              <a:rPr lang="ru" sz="3200">
                <a:solidFill>
                  <a:srgbClr val="4C5D6E"/>
                </a:solidFill>
              </a:rPr>
              <a:t>иртуализация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857" name="Google Shape;1857;p66"/>
          <p:cNvSpPr txBox="1"/>
          <p:nvPr>
            <p:ph type="ctrTitle"/>
          </p:nvPr>
        </p:nvSpPr>
        <p:spPr>
          <a:xfrm>
            <a:off x="1142375" y="2286000"/>
            <a:ext cx="685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Xen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KVM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OpenVZ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LXC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24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858" name="Google Shape;1858;p66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9" name="Google Shape;1859;p66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0" name="Google Shape;1860;p66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1" name="Google Shape;1861;p66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2" name="Google Shape;1862;p66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3" name="Google Shape;1863;p66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864" name="Google Shape;1864;p66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5" name="Google Shape;1865;p66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6" name="Google Shape;1866;p66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7" name="Google Shape;1867;p66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8" name="Google Shape;1868;p66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9" name="Google Shape;1869;p66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0" name="Google Shape;1870;p66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1" name="Google Shape;1871;p66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2" name="Google Shape;1872;p66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3" name="Google Shape;1873;p66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4" name="Google Shape;1874;p66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5" name="Google Shape;1875;p66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6" name="Google Shape;1876;p66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7" name="Google Shape;1877;p66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8" name="Google Shape;1878;p66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9" name="Google Shape;1879;p66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0" name="Google Shape;1880;p66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1" name="Google Shape;1881;p66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2" name="Google Shape;1882;p66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3" name="Google Shape;1883;p6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884" name="Google Shape;1884;p6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5" name="Google Shape;1885;p6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889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67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Десктопная виртуализация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891" name="Google Shape;1891;p67"/>
          <p:cNvSpPr txBox="1"/>
          <p:nvPr>
            <p:ph type="ctrTitle"/>
          </p:nvPr>
        </p:nvSpPr>
        <p:spPr>
          <a:xfrm>
            <a:off x="1142375" y="2286000"/>
            <a:ext cx="685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VirtualBox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VMWare Player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24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892" name="Google Shape;1892;p67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3" name="Google Shape;1893;p67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4" name="Google Shape;1894;p67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5" name="Google Shape;1895;p67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6" name="Google Shape;1896;p67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7" name="Google Shape;1897;p67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898" name="Google Shape;1898;p67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9" name="Google Shape;1899;p67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0" name="Google Shape;1900;p67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1" name="Google Shape;1901;p67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2" name="Google Shape;1902;p67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3" name="Google Shape;1903;p67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4" name="Google Shape;1904;p67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5" name="Google Shape;1905;p67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6" name="Google Shape;1906;p67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7" name="Google Shape;1907;p67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8" name="Google Shape;1908;p67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9" name="Google Shape;1909;p67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0" name="Google Shape;1910;p67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1" name="Google Shape;1911;p67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2" name="Google Shape;1912;p67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3" name="Google Shape;1913;p67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4" name="Google Shape;1914;p67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5" name="Google Shape;1915;p67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6" name="Google Shape;1916;p67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7" name="Google Shape;1917;p6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918" name="Google Shape;1918;p6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9" name="Google Shape;1919;p6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923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68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Файловая система в Linux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925" name="Google Shape;1925;p68"/>
          <p:cNvSpPr txBox="1"/>
          <p:nvPr>
            <p:ph type="ctrTitle"/>
          </p:nvPr>
        </p:nvSpPr>
        <p:spPr>
          <a:xfrm>
            <a:off x="1142375" y="2286000"/>
            <a:ext cx="685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Нет дисков C:, D:, E:, F:.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Все в одной иерархии </a:t>
            </a:r>
            <a:r>
              <a:rPr lang="ru">
                <a:solidFill>
                  <a:srgbClr val="2C2D30"/>
                </a:solidFill>
              </a:rPr>
              <a:t>— </a:t>
            </a:r>
            <a:r>
              <a:rPr lang="ru" sz="2000">
                <a:solidFill>
                  <a:srgbClr val="2C2D30"/>
                </a:solidFill>
              </a:rPr>
              <a:t>/home/user/Desktop.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Диски монтируются в пустые директории /mnt/win_disk_d.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24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926" name="Google Shape;1926;p68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7" name="Google Shape;1927;p68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8" name="Google Shape;1928;p68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9" name="Google Shape;1929;p68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0" name="Google Shape;1930;p68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1" name="Google Shape;1931;p68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932" name="Google Shape;1932;p68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3" name="Google Shape;1933;p68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4" name="Google Shape;1934;p68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5" name="Google Shape;1935;p68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6" name="Google Shape;1936;p68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7" name="Google Shape;1937;p68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8" name="Google Shape;1938;p68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9" name="Google Shape;1939;p68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0" name="Google Shape;1940;p68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1" name="Google Shape;1941;p68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2" name="Google Shape;1942;p68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3" name="Google Shape;1943;p68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4" name="Google Shape;1944;p68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5" name="Google Shape;1945;p68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6" name="Google Shape;1946;p68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7" name="Google Shape;1947;p68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8" name="Google Shape;1948;p68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9" name="Google Shape;1949;p68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0" name="Google Shape;1950;p68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1" name="Google Shape;1951;p6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952" name="Google Shape;1952;p6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3" name="Google Shape;1953;p6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957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69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Файловая система в Linux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959" name="Google Shape;1959;p69"/>
          <p:cNvSpPr txBox="1"/>
          <p:nvPr>
            <p:ph type="ctrTitle"/>
          </p:nvPr>
        </p:nvSpPr>
        <p:spPr>
          <a:xfrm>
            <a:off x="1142375" y="2286000"/>
            <a:ext cx="685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Множество смонтированных виртуальных ФС.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/proc — структуры ОС.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/dev — устройства.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/tmp — RAM-диск для временных файлов.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24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960" name="Google Shape;1960;p69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1" name="Google Shape;1961;p69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2" name="Google Shape;1962;p69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3" name="Google Shape;1963;p69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4" name="Google Shape;1964;p69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5" name="Google Shape;1965;p69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966" name="Google Shape;1966;p69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7" name="Google Shape;1967;p69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8" name="Google Shape;1968;p69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9" name="Google Shape;1969;p69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0" name="Google Shape;1970;p69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1" name="Google Shape;1971;p69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2" name="Google Shape;1972;p69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3" name="Google Shape;1973;p69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4" name="Google Shape;1974;p69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5" name="Google Shape;1975;p69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6" name="Google Shape;1976;p69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7" name="Google Shape;1977;p69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8" name="Google Shape;1978;p69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9" name="Google Shape;1979;p69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0" name="Google Shape;1980;p69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1" name="Google Shape;1981;p69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2" name="Google Shape;1982;p69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3" name="Google Shape;1983;p69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4" name="Google Shape;1984;p69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5" name="Google Shape;1985;p6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986" name="Google Shape;1986;p6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7" name="Google Shape;1987;p6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99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70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Операции с носителями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993" name="Google Shape;1993;p70"/>
          <p:cNvSpPr txBox="1"/>
          <p:nvPr>
            <p:ph type="ctrTitle"/>
          </p:nvPr>
        </p:nvSpPr>
        <p:spPr>
          <a:xfrm>
            <a:off x="1142375" y="2286000"/>
            <a:ext cx="685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Сами устройства имеют имена в /dev:</a:t>
            </a:r>
            <a:endParaRPr sz="2000">
              <a:solidFill>
                <a:srgbClr val="2C2D30"/>
              </a:solidFill>
            </a:endParaRPr>
          </a:p>
          <a:p>
            <a:pPr indent="-355600" lvl="1" marL="9144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○"/>
            </a:pPr>
            <a:r>
              <a:rPr lang="ru" sz="2000">
                <a:solidFill>
                  <a:srgbClr val="2C2D30"/>
                </a:solidFill>
              </a:rPr>
              <a:t>/dev/sda1</a:t>
            </a:r>
            <a:endParaRPr sz="2000">
              <a:solidFill>
                <a:srgbClr val="2C2D30"/>
              </a:solidFill>
            </a:endParaRPr>
          </a:p>
          <a:p>
            <a:pPr indent="-355600" lvl="1" marL="9144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○"/>
            </a:pPr>
            <a:r>
              <a:rPr lang="ru" sz="2000">
                <a:solidFill>
                  <a:srgbClr val="2C2D30"/>
                </a:solidFill>
              </a:rPr>
              <a:t>/dev/sda2</a:t>
            </a:r>
            <a:endParaRPr sz="2000">
              <a:solidFill>
                <a:srgbClr val="2C2D30"/>
              </a:solidFill>
            </a:endParaRPr>
          </a:p>
          <a:p>
            <a:pPr indent="-355600" lvl="1" marL="9144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○"/>
            </a:pPr>
            <a:r>
              <a:rPr lang="ru" sz="2000">
                <a:solidFill>
                  <a:srgbClr val="2C2D30"/>
                </a:solidFill>
              </a:rPr>
              <a:t>/dev/sdb1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24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994" name="Google Shape;1994;p70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5" name="Google Shape;1995;p70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6" name="Google Shape;1996;p70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7" name="Google Shape;1997;p70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8" name="Google Shape;1998;p70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9" name="Google Shape;1999;p70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000" name="Google Shape;2000;p70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1" name="Google Shape;2001;p70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2" name="Google Shape;2002;p70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3" name="Google Shape;2003;p70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4" name="Google Shape;2004;p70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5" name="Google Shape;2005;p70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6" name="Google Shape;2006;p70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7" name="Google Shape;2007;p70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8" name="Google Shape;2008;p70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9" name="Google Shape;2009;p70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0" name="Google Shape;2010;p70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1" name="Google Shape;2011;p70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2" name="Google Shape;2012;p70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3" name="Google Shape;2013;p70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4" name="Google Shape;2014;p70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5" name="Google Shape;2015;p70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6" name="Google Shape;2016;p70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7" name="Google Shape;2017;p70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8" name="Google Shape;2018;p70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9" name="Google Shape;2019;p7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020" name="Google Shape;2020;p7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1" name="Google Shape;2021;p7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025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p71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Операции с носителями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2027" name="Google Shape;2027;p71"/>
          <p:cNvSpPr txBox="1"/>
          <p:nvPr>
            <p:ph type="ctrTitle"/>
          </p:nvPr>
        </p:nvSpPr>
        <p:spPr>
          <a:xfrm>
            <a:off x="1142375" y="2286000"/>
            <a:ext cx="685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Для доступа монтируются в пустые директории:</a:t>
            </a:r>
            <a:endParaRPr sz="2000">
              <a:solidFill>
                <a:srgbClr val="2C2D30"/>
              </a:solidFill>
            </a:endParaRPr>
          </a:p>
          <a:p>
            <a:pPr indent="-355600" lvl="1" marL="9144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○"/>
            </a:pPr>
            <a:r>
              <a:rPr lang="ru" sz="2000">
                <a:solidFill>
                  <a:srgbClr val="2C2D30"/>
                </a:solidFill>
              </a:rPr>
              <a:t>/dev/sda1 → / </a:t>
            </a:r>
            <a:endParaRPr sz="2000">
              <a:solidFill>
                <a:srgbClr val="2C2D30"/>
              </a:solidFill>
            </a:endParaRPr>
          </a:p>
          <a:p>
            <a:pPr indent="-355600" lvl="1" marL="9144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○"/>
            </a:pPr>
            <a:r>
              <a:rPr lang="ru" sz="2000">
                <a:solidFill>
                  <a:srgbClr val="2C2D30"/>
                </a:solidFill>
              </a:rPr>
              <a:t>/dev/sdb1 → /mnt/win_disk_d</a:t>
            </a:r>
            <a:endParaRPr sz="2000">
              <a:solidFill>
                <a:srgbClr val="2C2D30"/>
              </a:solidFill>
            </a:endParaRPr>
          </a:p>
          <a:p>
            <a:pPr indent="-355600" lvl="1" marL="9144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○"/>
            </a:pPr>
            <a:r>
              <a:rPr lang="ru" sz="2000">
                <a:solidFill>
                  <a:srgbClr val="2C2D30"/>
                </a:solidFill>
              </a:rPr>
              <a:t>/dev/sr0 → /cdrom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24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2028" name="Google Shape;2028;p71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9" name="Google Shape;2029;p71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0" name="Google Shape;2030;p71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1" name="Google Shape;2031;p71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2" name="Google Shape;2032;p71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3" name="Google Shape;2033;p71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034" name="Google Shape;2034;p71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5" name="Google Shape;2035;p71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6" name="Google Shape;2036;p71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7" name="Google Shape;2037;p71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8" name="Google Shape;2038;p71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9" name="Google Shape;2039;p71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0" name="Google Shape;2040;p71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1" name="Google Shape;2041;p71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2" name="Google Shape;2042;p71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3" name="Google Shape;2043;p71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4" name="Google Shape;2044;p71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5" name="Google Shape;2045;p71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6" name="Google Shape;2046;p71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7" name="Google Shape;2047;p71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8" name="Google Shape;2048;p71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9" name="Google Shape;2049;p71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0" name="Google Shape;2050;p71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1" name="Google Shape;2051;p71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2" name="Google Shape;2052;p71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3" name="Google Shape;2053;p7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054" name="Google Shape;2054;p7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5" name="Google Shape;2055;p7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/>
          <p:nvPr>
            <p:ph type="ctrTitle"/>
          </p:nvPr>
        </p:nvSpPr>
        <p:spPr>
          <a:xfrm>
            <a:off x="1142375" y="571500"/>
            <a:ext cx="68544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 startAt="4"/>
            </a:pPr>
            <a:r>
              <a:rPr lang="ru" sz="1600">
                <a:solidFill>
                  <a:srgbClr val="2C2D30"/>
                </a:solidFill>
              </a:rPr>
              <a:t>Знание Linux обязательно для системных администраторов, веб-разработчиков, </a:t>
            </a:r>
            <a:r>
              <a:rPr lang="ru">
                <a:solidFill>
                  <a:srgbClr val="2C2D30"/>
                </a:solidFill>
              </a:rPr>
              <a:t>D</a:t>
            </a:r>
            <a:r>
              <a:rPr lang="ru" sz="1600">
                <a:solidFill>
                  <a:srgbClr val="2C2D30"/>
                </a:solidFill>
              </a:rPr>
              <a:t>ev</a:t>
            </a:r>
            <a:r>
              <a:rPr lang="ru">
                <a:solidFill>
                  <a:srgbClr val="2C2D30"/>
                </a:solidFill>
              </a:rPr>
              <a:t>O</a:t>
            </a:r>
            <a:r>
              <a:rPr lang="ru" sz="1600">
                <a:solidFill>
                  <a:srgbClr val="2C2D30"/>
                </a:solidFill>
              </a:rPr>
              <a:t>ps.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C2D30"/>
              </a:buClr>
              <a:buSzPts val="1600"/>
              <a:buAutoNum type="arabicPeriod" startAt="4"/>
            </a:pPr>
            <a:r>
              <a:rPr lang="ru" sz="1600">
                <a:solidFill>
                  <a:srgbClr val="2C2D30"/>
                </a:solidFill>
              </a:rPr>
              <a:t>Требуе</a:t>
            </a:r>
            <a:r>
              <a:rPr lang="ru">
                <a:solidFill>
                  <a:srgbClr val="2C2D30"/>
                </a:solidFill>
              </a:rPr>
              <a:t>т</a:t>
            </a:r>
            <a:r>
              <a:rPr lang="ru" sz="1600">
                <a:solidFill>
                  <a:srgbClr val="2C2D30"/>
                </a:solidFill>
              </a:rPr>
              <a:t> научиться мышлению Linux-администрирования. RTFM. Google. 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8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8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8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8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31" name="Google Shape;231;p18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8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8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8"/>
          <p:cNvSpPr/>
          <p:nvPr/>
        </p:nvSpPr>
        <p:spPr>
          <a:xfrm>
            <a:off x="-26" y="-8001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8"/>
          <p:cNvSpPr/>
          <p:nvPr/>
        </p:nvSpPr>
        <p:spPr>
          <a:xfrm>
            <a:off x="571174" y="-8001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8"/>
          <p:cNvSpPr/>
          <p:nvPr/>
        </p:nvSpPr>
        <p:spPr>
          <a:xfrm>
            <a:off x="1142374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8"/>
          <p:cNvSpPr/>
          <p:nvPr/>
        </p:nvSpPr>
        <p:spPr>
          <a:xfrm>
            <a:off x="1713574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8"/>
          <p:cNvSpPr/>
          <p:nvPr/>
        </p:nvSpPr>
        <p:spPr>
          <a:xfrm>
            <a:off x="2284774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8"/>
          <p:cNvSpPr/>
          <p:nvPr/>
        </p:nvSpPr>
        <p:spPr>
          <a:xfrm>
            <a:off x="2855974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8"/>
          <p:cNvSpPr/>
          <p:nvPr/>
        </p:nvSpPr>
        <p:spPr>
          <a:xfrm>
            <a:off x="3427174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8"/>
          <p:cNvSpPr/>
          <p:nvPr/>
        </p:nvSpPr>
        <p:spPr>
          <a:xfrm>
            <a:off x="3998374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8"/>
          <p:cNvSpPr/>
          <p:nvPr/>
        </p:nvSpPr>
        <p:spPr>
          <a:xfrm>
            <a:off x="4569574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8"/>
          <p:cNvSpPr/>
          <p:nvPr/>
        </p:nvSpPr>
        <p:spPr>
          <a:xfrm>
            <a:off x="5140774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8"/>
          <p:cNvSpPr/>
          <p:nvPr/>
        </p:nvSpPr>
        <p:spPr>
          <a:xfrm>
            <a:off x="5711974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8"/>
          <p:cNvSpPr/>
          <p:nvPr/>
        </p:nvSpPr>
        <p:spPr>
          <a:xfrm>
            <a:off x="6283174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8"/>
          <p:cNvSpPr/>
          <p:nvPr/>
        </p:nvSpPr>
        <p:spPr>
          <a:xfrm>
            <a:off x="6854373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8"/>
          <p:cNvSpPr/>
          <p:nvPr/>
        </p:nvSpPr>
        <p:spPr>
          <a:xfrm>
            <a:off x="7425573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8"/>
          <p:cNvSpPr/>
          <p:nvPr/>
        </p:nvSpPr>
        <p:spPr>
          <a:xfrm>
            <a:off x="7996773" y="-8001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8"/>
          <p:cNvSpPr/>
          <p:nvPr/>
        </p:nvSpPr>
        <p:spPr>
          <a:xfrm>
            <a:off x="8567973" y="-8001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51" name="Google Shape;251;p1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72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1" name="Google Shape;2061;p72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2" name="Google Shape;2062;p72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3" name="Google Shape;2063;p72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4" name="Google Shape;2064;p72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5" name="Google Shape;2065;p72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6" name="Google Shape;2066;p72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7" name="Google Shape;2067;p72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8" name="Google Shape;2068;p72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9" name="Google Shape;2069;p72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0" name="Google Shape;2070;p72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1" name="Google Shape;2071;p72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2" name="Google Shape;2072;p72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3" name="Google Shape;2073;p72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4" name="Google Shape;2074;p72"/>
          <p:cNvSpPr txBox="1"/>
          <p:nvPr>
            <p:ph type="ctrTitle"/>
          </p:nvPr>
        </p:nvSpPr>
        <p:spPr>
          <a:xfrm>
            <a:off x="5714400" y="571450"/>
            <a:ext cx="28560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Первичные, расширенные и логические разделы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2C2D30"/>
                </a:solidFill>
              </a:rPr>
              <a:t>Прим. В GPT есть только первичные.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2075" name="Google Shape;2075;p72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6" name="Google Shape;2076;p72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7" name="Google Shape;2077;p72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8" name="Google Shape;2078;p72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9" name="Google Shape;2079;p72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0" name="Google Shape;2080;p72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1" name="Google Shape;2081;p72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2" name="Google Shape;2082;p72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083" name="Google Shape;2083;p72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4" name="Google Shape;2084;p72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5" name="Google Shape;2085;p72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6" name="Google Shape;2086;p72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087" name="Google Shape;2087;p72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8" name="Google Shape;2088;p72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9" name="Google Shape;2089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8075" y="571500"/>
            <a:ext cx="337185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093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73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5" name="Google Shape;2095;p73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6" name="Google Shape;2096;p73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7" name="Google Shape;2097;p73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8" name="Google Shape;2098;p73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9" name="Google Shape;2099;p73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0" name="Google Shape;2100;p73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1" name="Google Shape;2101;p73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2" name="Google Shape;2102;p73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3" name="Google Shape;2103;p73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4" name="Google Shape;2104;p73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5" name="Google Shape;2105;p73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6" name="Google Shape;2106;p73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7" name="Google Shape;2107;p73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8" name="Google Shape;2108;p73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9" name="Google Shape;2109;p73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0" name="Google Shape;2110;p73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1" name="Google Shape;2111;p73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2" name="Google Shape;2112;p73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3" name="Google Shape;2113;p73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4" name="Google Shape;2114;p73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5" name="Google Shape;2115;p73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116" name="Google Shape;2116;p73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7" name="Google Shape;2117;p73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8" name="Google Shape;2118;p73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9" name="Google Shape;2119;p73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120" name="Google Shape;2120;p73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1" name="Google Shape;2121;p73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2" name="Google Shape;2122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3613" y="438150"/>
            <a:ext cx="4676775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p74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8" name="Google Shape;2128;p74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9" name="Google Shape;2129;p74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0" name="Google Shape;2130;p74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1" name="Google Shape;2131;p74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2" name="Google Shape;2132;p74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3" name="Google Shape;2133;p74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4" name="Google Shape;2134;p74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5" name="Google Shape;2135;p74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6" name="Google Shape;2136;p74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7" name="Google Shape;2137;p74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8" name="Google Shape;2138;p74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9" name="Google Shape;2139;p74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0" name="Google Shape;2140;p74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1" name="Google Shape;2141;p74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2" name="Google Shape;2142;p74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3" name="Google Shape;2143;p74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4" name="Google Shape;2144;p74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5" name="Google Shape;2145;p74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6" name="Google Shape;2146;p74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7" name="Google Shape;2147;p74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8" name="Google Shape;2148;p74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149" name="Google Shape;2149;p74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0" name="Google Shape;2150;p74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1" name="Google Shape;2151;p74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2" name="Google Shape;2152;p7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153" name="Google Shape;2153;p7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4" name="Google Shape;2154;p7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5" name="Google Shape;2155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2450" y="1371550"/>
            <a:ext cx="523875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159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75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1" name="Google Shape;2161;p75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2" name="Google Shape;2162;p75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3" name="Google Shape;2163;p75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4" name="Google Shape;2164;p75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5" name="Google Shape;2165;p75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6" name="Google Shape;2166;p75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7" name="Google Shape;2167;p75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8" name="Google Shape;2168;p75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9" name="Google Shape;2169;p75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0" name="Google Shape;2170;p75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1" name="Google Shape;2171;p75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2" name="Google Shape;2172;p75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3" name="Google Shape;2173;p75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4" name="Google Shape;2174;p75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5" name="Google Shape;2175;p75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6" name="Google Shape;2176;p75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7" name="Google Shape;2177;p75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8" name="Google Shape;2178;p75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9" name="Google Shape;2179;p75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0" name="Google Shape;2180;p75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1" name="Google Shape;2181;p75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182" name="Google Shape;2182;p75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3" name="Google Shape;2183;p75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4" name="Google Shape;2184;p75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5" name="Google Shape;2185;p7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186" name="Google Shape;2186;p7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7" name="Google Shape;2187;p7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8" name="Google Shape;2188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2600" y="790575"/>
            <a:ext cx="5638800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192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76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4" name="Google Shape;2194;p76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5" name="Google Shape;2195;p76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6" name="Google Shape;2196;p76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7" name="Google Shape;2197;p76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8" name="Google Shape;2198;p76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9" name="Google Shape;2199;p76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0" name="Google Shape;2200;p76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1" name="Google Shape;2201;p76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2" name="Google Shape;2202;p76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3" name="Google Shape;2203;p76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4" name="Google Shape;2204;p76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5" name="Google Shape;2205;p76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6" name="Google Shape;2206;p76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7" name="Google Shape;2207;p76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8" name="Google Shape;2208;p76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9" name="Google Shape;2209;p76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0" name="Google Shape;2210;p76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1" name="Google Shape;2211;p76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2" name="Google Shape;2212;p76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3" name="Google Shape;2213;p76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4" name="Google Shape;2214;p76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215" name="Google Shape;2215;p76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6" name="Google Shape;2216;p76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7" name="Google Shape;2217;p76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8" name="Google Shape;2218;p7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219" name="Google Shape;2219;p7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0" name="Google Shape;2220;p7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1" name="Google Shape;2221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4925" y="371475"/>
            <a:ext cx="653415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225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77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Устанавливаем!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2227" name="Google Shape;2227;p77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arenR"/>
            </a:pPr>
            <a:r>
              <a:rPr lang="ru">
                <a:solidFill>
                  <a:srgbClr val="2C2D30"/>
                </a:solidFill>
              </a:rPr>
              <a:t>VMWare или Virtualbox.</a:t>
            </a:r>
            <a:endParaRPr>
              <a:solidFill>
                <a:srgbClr val="2C2D3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AutoNum type="arabicParenR"/>
            </a:pPr>
            <a:r>
              <a:rPr lang="ru">
                <a:solidFill>
                  <a:srgbClr val="2C2D30"/>
                </a:solidFill>
              </a:rPr>
              <a:t>Ставим Ubuntu.</a:t>
            </a:r>
            <a:endParaRPr>
              <a:solidFill>
                <a:srgbClr val="2C2D3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AutoNum type="arabicParenR"/>
            </a:pPr>
            <a:r>
              <a:rPr lang="ru">
                <a:solidFill>
                  <a:srgbClr val="2C2D30"/>
                </a:solidFill>
              </a:rPr>
              <a:t>Устанавливаем необходимые программы (VMWare tools, mc, openssh-server).</a:t>
            </a:r>
            <a:endParaRPr>
              <a:solidFill>
                <a:srgbClr val="2C2D3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AutoNum type="arabicParenR"/>
            </a:pPr>
            <a:r>
              <a:rPr lang="ru">
                <a:solidFill>
                  <a:srgbClr val="2C2D30"/>
                </a:solidFill>
              </a:rPr>
              <a:t>Подключаемся удаленно (c помощью PuTTY или PuTTY+XMing).</a:t>
            </a:r>
            <a:endParaRPr>
              <a:solidFill>
                <a:srgbClr val="2C2D30"/>
              </a:solidFill>
            </a:endParaRPr>
          </a:p>
        </p:txBody>
      </p:sp>
      <p:sp>
        <p:nvSpPr>
          <p:cNvPr id="2228" name="Google Shape;2228;p77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9" name="Google Shape;2229;p77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0" name="Google Shape;2230;p77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1" name="Google Shape;2231;p77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2" name="Google Shape;2232;p77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3" name="Google Shape;2233;p77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234" name="Google Shape;2234;p77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5" name="Google Shape;2235;p77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6" name="Google Shape;2236;p77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7" name="Google Shape;2237;p77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8" name="Google Shape;2238;p77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9" name="Google Shape;2239;p77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0" name="Google Shape;2240;p77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1" name="Google Shape;2241;p77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2" name="Google Shape;2242;p77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3" name="Google Shape;2243;p77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4" name="Google Shape;2244;p77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5" name="Google Shape;2245;p77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6" name="Google Shape;2246;p77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7" name="Google Shape;2247;p77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8" name="Google Shape;2248;p77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9" name="Google Shape;2249;p77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0" name="Google Shape;2250;p77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1" name="Google Shape;2251;p77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2" name="Google Shape;2252;p77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3" name="Google Shape;2253;p7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254" name="Google Shape;2254;p7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5" name="Google Shape;2255;p7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259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78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1" name="Google Shape;2261;p78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2" name="Google Shape;2262;p78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3" name="Google Shape;2263;p78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4" name="Google Shape;2264;p78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5" name="Google Shape;2265;p78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6" name="Google Shape;2266;p78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7" name="Google Shape;2267;p78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8" name="Google Shape;2268;p78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9" name="Google Shape;2269;p78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0" name="Google Shape;2270;p78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1" name="Google Shape;2271;p78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2" name="Google Shape;2272;p78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3" name="Google Shape;2273;p78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4" name="Google Shape;2274;p78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5" name="Google Shape;2275;p78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6" name="Google Shape;2276;p78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7" name="Google Shape;2277;p78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8" name="Google Shape;2278;p78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9" name="Google Shape;2279;p78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0" name="Google Shape;2280;p78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1" name="Google Shape;2281;p78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282" name="Google Shape;2282;p78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3" name="Google Shape;2283;p78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4" name="Google Shape;2284;p78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5" name="Google Shape;2285;p7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286" name="Google Shape;2286;p7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7" name="Google Shape;2287;p7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8" name="Google Shape;2288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0800" y="642938"/>
            <a:ext cx="396240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p79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GNU/Linux сегодня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2294" name="Google Shape;2294;p79"/>
          <p:cNvSpPr txBox="1"/>
          <p:nvPr>
            <p:ph type="ctrTitle"/>
          </p:nvPr>
        </p:nvSpPr>
        <p:spPr>
          <a:xfrm>
            <a:off x="1142375" y="2286000"/>
            <a:ext cx="685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Ядро Linux.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Окружение GNU.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X-Server (реализация графической подсистемы).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Systemd (система инициализации).</a:t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2295" name="Google Shape;2295;p79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6" name="Google Shape;2296;p79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7" name="Google Shape;2297;p79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8" name="Google Shape;2298;p79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9" name="Google Shape;2299;p79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0" name="Google Shape;2300;p79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301" name="Google Shape;2301;p79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2" name="Google Shape;2302;p79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3" name="Google Shape;2303;p79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4" name="Google Shape;2304;p79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5" name="Google Shape;2305;p79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6" name="Google Shape;2306;p79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7" name="Google Shape;2307;p79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8" name="Google Shape;2308;p79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9" name="Google Shape;2309;p79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0" name="Google Shape;2310;p79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1" name="Google Shape;2311;p79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2" name="Google Shape;2312;p79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3" name="Google Shape;2313;p79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4" name="Google Shape;2314;p79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5" name="Google Shape;2315;p79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6" name="Google Shape;2316;p79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7" name="Google Shape;2317;p79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8" name="Google Shape;2318;p79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9" name="Google Shape;2319;p79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0" name="Google Shape;2320;p7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321" name="Google Shape;2321;p7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2" name="Google Shape;2322;p7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326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p80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8" name="Google Shape;2328;p80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9" name="Google Shape;2329;p80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0" name="Google Shape;2330;p80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1" name="Google Shape;2331;p80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2" name="Google Shape;2332;p80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3" name="Google Shape;2333;p80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4" name="Google Shape;2334;p80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5" name="Google Shape;2335;p80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6" name="Google Shape;2336;p80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7" name="Google Shape;2337;p80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8" name="Google Shape;2338;p80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9" name="Google Shape;2339;p80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0" name="Google Shape;2340;p80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1" name="Google Shape;2341;p80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2" name="Google Shape;2342;p80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3" name="Google Shape;2343;p80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4" name="Google Shape;2344;p80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5" name="Google Shape;2345;p80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6" name="Google Shape;2346;p80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7" name="Google Shape;2347;p80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8" name="Google Shape;2348;p80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349" name="Google Shape;2349;p80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0" name="Google Shape;2350;p80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1" name="Google Shape;2351;p80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2" name="Google Shape;2352;p8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353" name="Google Shape;2353;p8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4" name="Google Shape;2354;p8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5" name="Google Shape;2355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2063" y="742950"/>
            <a:ext cx="6619875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80"/>
          <p:cNvSpPr txBox="1"/>
          <p:nvPr/>
        </p:nvSpPr>
        <p:spPr>
          <a:xfrm>
            <a:off x="1707950" y="412950"/>
            <a:ext cx="5752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Как работает X Windows System</a:t>
            </a:r>
            <a:endParaRPr sz="24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360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p81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Организационные вопросы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2362" name="Google Shape;2362;p81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3" name="Google Shape;2363;p81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4" name="Google Shape;2364;p81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5" name="Google Shape;2365;p81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6" name="Google Shape;2366;p81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7" name="Google Shape;2367;p81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368" name="Google Shape;2368;p81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9" name="Google Shape;2369;p81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0" name="Google Shape;2370;p81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1" name="Google Shape;2371;p81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2" name="Google Shape;2372;p81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3" name="Google Shape;2373;p81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4" name="Google Shape;2374;p81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5" name="Google Shape;2375;p81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6" name="Google Shape;2376;p81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7" name="Google Shape;2377;p81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8" name="Google Shape;2378;p81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9" name="Google Shape;2379;p81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0" name="Google Shape;2380;p81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1" name="Google Shape;2381;p81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2" name="Google Shape;2382;p81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3" name="Google Shape;2383;p81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4" name="Google Shape;2384;p81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5" name="Google Shape;2385;p81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6" name="Google Shape;2386;p81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7" name="Google Shape;2387;p81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Пишите в комментарии к уроку. </a:t>
            </a:r>
            <a:endParaRPr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Личные сообщения</a:t>
            </a:r>
            <a:r>
              <a:rPr lang="ru">
                <a:solidFill>
                  <a:srgbClr val="2C2D30"/>
                </a:solidFill>
              </a:rPr>
              <a:t>.</a:t>
            </a:r>
            <a:endParaRPr sz="1600">
              <a:solidFill>
                <a:srgbClr val="2C2D3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>
                <a:solidFill>
                  <a:srgbClr val="2C2D30"/>
                </a:solidFill>
              </a:rPr>
              <a:t>Практическое задание в конце методички.</a:t>
            </a:r>
            <a:endParaRPr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Видео буду выкладывать в день урока (самое позднее </a:t>
            </a:r>
            <a:r>
              <a:rPr lang="ru">
                <a:solidFill>
                  <a:srgbClr val="2C2D30"/>
                </a:solidFill>
              </a:rPr>
              <a:t>— </a:t>
            </a:r>
            <a:r>
              <a:rPr lang="ru" sz="1600">
                <a:solidFill>
                  <a:srgbClr val="2C2D30"/>
                </a:solidFill>
              </a:rPr>
              <a:t>на следующий день).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2388" name="Google Shape;2388;p8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389" name="Google Shape;2389;p8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0" name="Google Shape;2390;p8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Каких результатов мы добьемся?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258" name="Google Shape;258;p19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Научимся работать в консоли Linux: никаких кликов мышью и поисков</a:t>
            </a:r>
            <a:r>
              <a:rPr lang="ru">
                <a:solidFill>
                  <a:srgbClr val="2C2D30"/>
                </a:solidFill>
              </a:rPr>
              <a:t>,</a:t>
            </a:r>
            <a:r>
              <a:rPr lang="ru" sz="1600">
                <a:solidFill>
                  <a:srgbClr val="2C2D30"/>
                </a:solidFill>
              </a:rPr>
              <a:t> где же эта фича в мен</a:t>
            </a:r>
            <a:r>
              <a:rPr lang="ru">
                <a:solidFill>
                  <a:srgbClr val="2C2D30"/>
                </a:solidFill>
              </a:rPr>
              <a:t>ю</a:t>
            </a:r>
            <a:r>
              <a:rPr lang="ru" sz="1600">
                <a:solidFill>
                  <a:srgbClr val="2C2D30"/>
                </a:solidFill>
              </a:rPr>
              <a:t> затерялась?</a:t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Научимся понимать философию UNIX (к семейству *NIX относится и Linux).</a:t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Научимся настраивать права, автоматизировать задачи с помощью написания скриптов. Изучим сетевые возможности работы в Linux, попробуем на практике установить и настроить Apache, Nginx, Postfix.</a:t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2C2D30"/>
                </a:solidFill>
              </a:rPr>
              <a:t>М</a:t>
            </a:r>
            <a:r>
              <a:rPr lang="ru" sz="1600">
                <a:solidFill>
                  <a:srgbClr val="2C2D30"/>
                </a:solidFill>
              </a:rPr>
              <a:t>ы сможем настроить LAMP, устойчивый против попыток взлома, и сдела</a:t>
            </a:r>
            <a:r>
              <a:rPr lang="ru">
                <a:solidFill>
                  <a:srgbClr val="2C2D30"/>
                </a:solidFill>
              </a:rPr>
              <a:t>ем</a:t>
            </a:r>
            <a:r>
              <a:rPr lang="ru" sz="1600">
                <a:solidFill>
                  <a:srgbClr val="2C2D30"/>
                </a:solidFill>
              </a:rPr>
              <a:t> дальнейшие шаги на пути освоения профессии администратора/разработчика Linux.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259" name="Google Shape;259;p19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9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9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9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9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9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65" name="Google Shape;265;p19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9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9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9"/>
          <p:cNvSpPr/>
          <p:nvPr/>
        </p:nvSpPr>
        <p:spPr>
          <a:xfrm>
            <a:off x="-26" y="-8001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9"/>
          <p:cNvSpPr/>
          <p:nvPr/>
        </p:nvSpPr>
        <p:spPr>
          <a:xfrm>
            <a:off x="571174" y="-8001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9"/>
          <p:cNvSpPr/>
          <p:nvPr/>
        </p:nvSpPr>
        <p:spPr>
          <a:xfrm>
            <a:off x="1142374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9"/>
          <p:cNvSpPr/>
          <p:nvPr/>
        </p:nvSpPr>
        <p:spPr>
          <a:xfrm>
            <a:off x="1713574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9"/>
          <p:cNvSpPr/>
          <p:nvPr/>
        </p:nvSpPr>
        <p:spPr>
          <a:xfrm>
            <a:off x="2284774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9"/>
          <p:cNvSpPr/>
          <p:nvPr/>
        </p:nvSpPr>
        <p:spPr>
          <a:xfrm>
            <a:off x="2855974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9"/>
          <p:cNvSpPr/>
          <p:nvPr/>
        </p:nvSpPr>
        <p:spPr>
          <a:xfrm>
            <a:off x="3427174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3998374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9"/>
          <p:cNvSpPr/>
          <p:nvPr/>
        </p:nvSpPr>
        <p:spPr>
          <a:xfrm>
            <a:off x="4569574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9"/>
          <p:cNvSpPr/>
          <p:nvPr/>
        </p:nvSpPr>
        <p:spPr>
          <a:xfrm>
            <a:off x="5140774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9"/>
          <p:cNvSpPr/>
          <p:nvPr/>
        </p:nvSpPr>
        <p:spPr>
          <a:xfrm>
            <a:off x="5711974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9"/>
          <p:cNvSpPr/>
          <p:nvPr/>
        </p:nvSpPr>
        <p:spPr>
          <a:xfrm>
            <a:off x="6283174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9"/>
          <p:cNvSpPr/>
          <p:nvPr/>
        </p:nvSpPr>
        <p:spPr>
          <a:xfrm>
            <a:off x="6854373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9"/>
          <p:cNvSpPr/>
          <p:nvPr/>
        </p:nvSpPr>
        <p:spPr>
          <a:xfrm>
            <a:off x="7425573" y="-8001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9"/>
          <p:cNvSpPr/>
          <p:nvPr/>
        </p:nvSpPr>
        <p:spPr>
          <a:xfrm>
            <a:off x="7996773" y="-8001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9"/>
          <p:cNvSpPr/>
          <p:nvPr/>
        </p:nvSpPr>
        <p:spPr>
          <a:xfrm>
            <a:off x="8567973" y="-8001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85" name="Google Shape;285;p1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394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p82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Вопросы участников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2396" name="Google Shape;2396;p82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7" name="Google Shape;2397;p82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8" name="Google Shape;2398;p82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9" name="Google Shape;2399;p82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0" name="Google Shape;2400;p82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1" name="Google Shape;2401;p82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402" name="Google Shape;2402;p82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3" name="Google Shape;2403;p82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4" name="Google Shape;2404;p82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5" name="Google Shape;2405;p82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6" name="Google Shape;2406;p82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7" name="Google Shape;2407;p82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8" name="Google Shape;2408;p82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9" name="Google Shape;2409;p82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0" name="Google Shape;2410;p82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1" name="Google Shape;2411;p82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2" name="Google Shape;2412;p82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3" name="Google Shape;2413;p82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4" name="Google Shape;2414;p82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5" name="Google Shape;2415;p82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6" name="Google Shape;2416;p82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7" name="Google Shape;2417;p82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8" name="Google Shape;2418;p82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9" name="Google Shape;2419;p82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0" name="Google Shape;2420;p82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1" name="Google Shape;2421;p82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422" name="Google Shape;2422;p82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3" name="Google Shape;2423;p82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План курса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292" name="Google Shape;292;p20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Знакомство с Linux</a:t>
            </a:r>
            <a:r>
              <a:rPr lang="ru">
                <a:solidFill>
                  <a:srgbClr val="2C2D30"/>
                </a:solidFill>
              </a:rPr>
              <a:t>. Устанавливаем Ubuntu.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Работа в </a:t>
            </a:r>
            <a:r>
              <a:rPr lang="ru">
                <a:solidFill>
                  <a:srgbClr val="2C2D30"/>
                </a:solidFill>
              </a:rPr>
              <a:t>терминале</a:t>
            </a:r>
            <a:r>
              <a:rPr lang="ru" sz="1600">
                <a:solidFill>
                  <a:srgbClr val="2C2D30"/>
                </a:solidFill>
              </a:rPr>
              <a:t> Linux.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>
                <a:solidFill>
                  <a:srgbClr val="2C2D30"/>
                </a:solidFill>
              </a:rPr>
              <a:t>Права файлов, пользователи.</a:t>
            </a:r>
            <a:endParaRPr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C2D30"/>
              </a:buClr>
              <a:buSzPts val="1600"/>
              <a:buAutoNum type="arabicPeriod"/>
            </a:pPr>
            <a:r>
              <a:rPr lang="ru">
                <a:solidFill>
                  <a:srgbClr val="2C2D30"/>
                </a:solidFill>
              </a:rPr>
              <a:t>Р</a:t>
            </a:r>
            <a:r>
              <a:rPr lang="ru" sz="1600">
                <a:solidFill>
                  <a:srgbClr val="2C2D30"/>
                </a:solidFill>
              </a:rPr>
              <a:t>егулярные выражения.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93" name="Google Shape;293;p20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0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0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0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0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0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99" name="Google Shape;299;p20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0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0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0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0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0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0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0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0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0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0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0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0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0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0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0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0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0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19" name="Google Shape;319;p2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План курса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326" name="Google Shape;326;p21"/>
          <p:cNvSpPr txBox="1"/>
          <p:nvPr>
            <p:ph type="ctrTitle"/>
          </p:nvPr>
        </p:nvSpPr>
        <p:spPr>
          <a:xfrm>
            <a:off x="1142375" y="1714450"/>
            <a:ext cx="7492500" cy="28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C2D30"/>
                </a:solidFill>
              </a:rPr>
              <a:t>5. Введение в программирование bash. </a:t>
            </a:r>
            <a:r>
              <a:rPr lang="ru">
                <a:solidFill>
                  <a:srgbClr val="2C2D30"/>
                </a:solidFill>
              </a:rPr>
              <a:t>Практика написания скриптов.</a:t>
            </a:r>
            <a:endParaRPr>
              <a:solidFill>
                <a:srgbClr val="2C2D3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C2D30"/>
                </a:solidFill>
              </a:rPr>
              <a:t>6. </a:t>
            </a:r>
            <a:r>
              <a:rPr lang="ru">
                <a:solidFill>
                  <a:srgbClr val="2C2D30"/>
                </a:solidFill>
              </a:rPr>
              <a:t>Настроим веб-сервер (Apache2/Nginx) и защитим его с помощью iptables.</a:t>
            </a:r>
            <a:endParaRPr>
              <a:solidFill>
                <a:srgbClr val="2C2D3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C2D30"/>
                </a:solidFill>
              </a:rPr>
              <a:t>7. </a:t>
            </a:r>
            <a:r>
              <a:rPr lang="ru">
                <a:solidFill>
                  <a:srgbClr val="2C2D30"/>
                </a:solidFill>
              </a:rPr>
              <a:t>Работа с git. В консоли и с помощью приложений.</a:t>
            </a:r>
            <a:endParaRPr>
              <a:solidFill>
                <a:srgbClr val="2C2D3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C2D30"/>
                </a:solidFill>
              </a:rPr>
              <a:t>8. Знакомство с контейнерами Docker.</a:t>
            </a:r>
            <a:endParaRPr>
              <a:solidFill>
                <a:srgbClr val="2C2D3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7" name="Google Shape;327;p21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1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1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1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1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1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333" name="Google Shape;333;p21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1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1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1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1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1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1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1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1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1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1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1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1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1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1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53" name="Google Shape;353;p2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