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089b30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089b30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f089b302b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f089b302b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f089b302b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f089b302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f089b302b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f089b302b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f089b302b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f089b302b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f089b302b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f089b302b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f089b302b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f089b302b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f089b302b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f089b302b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f089b302b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f089b302b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f089b302b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f089b302b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f089b302b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f089b302b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089b302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089b302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f089b302b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f089b302b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f089b302b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f089b302b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f089b302b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f089b302b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f089b302b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f089b302b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f089b302b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f089b302b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3f089b302b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3f089b302b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3f089b302b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3f089b302b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f089b302b_0_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3f089b302b_0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f089b302b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f089b302b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f089b302b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f089b302b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089b302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f089b302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f089b302b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3f089b302b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f089b302b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f089b302b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f089b302b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f089b302b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3f089b302b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3f089b302b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3f089b302b_0_1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3f089b302b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3f089b302b_0_1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3f089b302b_0_1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3f089b302b_0_1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3f089b302b_0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3f089b302b_0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3f089b302b_0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f089b302b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f089b302b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3f089b302b_0_1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3f089b302b_0_1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f089b302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f089b302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3f089b302b_0_1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3f089b302b_0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3f089b302b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3f089b302b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3f089b302b_0_1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3f089b302b_0_1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f089b302b_0_1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f089b302b_0_1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3f089b302b_0_1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3f089b302b_0_1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f089b302b_0_1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f089b302b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3f089b302b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3f089b302b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3f089b302b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3f089b302b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089b302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f089b302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f089b302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f089b302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f089b302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f089b302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f089b302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f089b302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f089b302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f089b302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Программирование bash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>
            <p:ph type="ctrTitle"/>
          </p:nvPr>
        </p:nvSpPr>
        <p:spPr>
          <a:xfrm>
            <a:off x="3217425" y="342900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BB1B9"/>
                </a:solidFill>
              </a:rPr>
              <a:t>Синтаксис. Команды. Переменные. Управляющие конструкции. Некоторые простые скрипты. Выполнение задач по расписанию с помощью cron.</a:t>
            </a:r>
            <a:endParaRPr>
              <a:solidFill>
                <a:srgbClr val="BDC2CA"/>
              </a:solidFill>
            </a:endParaRPr>
          </a:p>
        </p:txBody>
      </p:sp>
      <p:sp>
        <p:nvSpPr>
          <p:cNvPr id="101" name="Google Shape;101;p25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Введение в </a:t>
            </a:r>
            <a:r>
              <a:rPr lang="ru" sz="1600">
                <a:solidFill>
                  <a:srgbClr val="BDC2CA"/>
                </a:solidFill>
              </a:rPr>
              <a:t>Linux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5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529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Переменные окружения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06" name="Google Shape;406;p34"/>
          <p:cNvSpPr txBox="1"/>
          <p:nvPr>
            <p:ph type="ctrTitle"/>
          </p:nvPr>
        </p:nvSpPr>
        <p:spPr>
          <a:xfrm>
            <a:off x="1142375" y="1714450"/>
            <a:ext cx="68544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PATH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LANG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TERM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PS1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PS2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33" name="Google Shape;433;p3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 txBox="1"/>
          <p:nvPr>
            <p:ph type="ctrTitle"/>
          </p:nvPr>
        </p:nvSpPr>
        <p:spPr>
          <a:xfrm>
            <a:off x="1142400" y="571450"/>
            <a:ext cx="685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Переменные окружения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40" name="Google Shape;440;p35"/>
          <p:cNvSpPr txBox="1"/>
          <p:nvPr>
            <p:ph type="ctrTitle"/>
          </p:nvPr>
        </p:nvSpPr>
        <p:spPr>
          <a:xfrm>
            <a:off x="1142375" y="1627000"/>
            <a:ext cx="6854400" cy="3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Присвоить значение: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vpath=/tmp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Использовать значение: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echo $vpath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Удалить: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unset vpath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41" name="Google Shape;441;p3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67" name="Google Shape;467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Экспорт переменных в дочерние процессы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74" name="Google Shape;474;p3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export SomeVar=SomeText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SomeVar=SomeText bash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81" name="Google Shape;481;p3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01" name="Google Shape;501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Массивы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08" name="Google Shape;508;p37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509" name="Google Shape;509;p3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35" name="Google Shape;535;p3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038" y="609600"/>
            <a:ext cx="625792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Циклы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43" name="Google Shape;543;p38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544" name="Google Shape;544;p3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50" name="Google Shape;550;p3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70" name="Google Shape;570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2" name="Google Shape;5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800" y="868025"/>
            <a:ext cx="6234125" cy="33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Циклы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78" name="Google Shape;578;p39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579" name="Google Shape;579;p3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85" name="Google Shape;585;p3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05" name="Google Shape;605;p3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7" name="Google Shape;6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250" y="721662"/>
            <a:ext cx="5480124" cy="370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0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true/false в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13" name="Google Shape;613;p40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614" name="Google Shape;614;p4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20" name="Google Shape;620;p4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40" name="Google Shape;640;p4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2" name="Google Shape;6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647" y="772775"/>
            <a:ext cx="5268750" cy="344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1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Сравнение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48" name="Google Shape;648;p41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55" name="Google Shape;655;p4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75" name="Google Shape;675;p4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4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7" name="Google Shape;6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250" y="713650"/>
            <a:ext cx="4829049" cy="37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2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Аргументы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83" name="Google Shape;683;p42"/>
          <p:cNvSpPr txBox="1"/>
          <p:nvPr>
            <p:ph type="ctrTitle"/>
          </p:nvPr>
        </p:nvSpPr>
        <p:spPr>
          <a:xfrm>
            <a:off x="1142375" y="1714450"/>
            <a:ext cx="2858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$# – число аргументов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$0 – имя программы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/>
              <a:t>$1 – первый аргумент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/>
              <a:t>$2 – второй аргумент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...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684" name="Google Shape;684;p4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90" name="Google Shape;690;p4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2"/>
          <p:cNvSpPr txBox="1"/>
          <p:nvPr>
            <p:ph type="ctrTitle"/>
          </p:nvPr>
        </p:nvSpPr>
        <p:spPr>
          <a:xfrm>
            <a:off x="5142000" y="1714500"/>
            <a:ext cx="2858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$9 – Девятый аргумент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${10} – десятый аргумент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${11} – и так далее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/>
              <a:t>$* – все аргументы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710" name="Google Shape;710;p4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11" name="Google Shape;711;p4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Взаимодействие процессов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18" name="Google Shape;718;p4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Конвейер: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cmdfirst | cmdsecond</a:t>
            </a:r>
            <a:endParaRPr sz="2000">
              <a:solidFill>
                <a:srgbClr val="2C2D30"/>
              </a:solidFill>
            </a:endParaRPr>
          </a:p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19" name="Google Shape;719;p4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25" name="Google Shape;725;p4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45" name="Google Shape;745;p4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по практической работе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0" name="Google Shape;160;p2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Взаимодействие процессов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52" name="Google Shape;752;p44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Последовательный запуск: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cmdfirst; cmdsecond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Эквивалентно:</a:t>
            </a:r>
            <a:endParaRPr sz="2000">
              <a:solidFill>
                <a:srgbClr val="2C2D30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■"/>
            </a:pPr>
            <a:r>
              <a:rPr lang="ru" sz="2000">
                <a:solidFill>
                  <a:srgbClr val="2C2D30"/>
                </a:solidFill>
              </a:rPr>
              <a:t>cmdfirst</a:t>
            </a:r>
            <a:endParaRPr sz="2000">
              <a:solidFill>
                <a:srgbClr val="2C2D30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■"/>
            </a:pPr>
            <a:r>
              <a:rPr lang="ru" sz="2000">
                <a:solidFill>
                  <a:srgbClr val="2C2D30"/>
                </a:solidFill>
              </a:rPr>
              <a:t>cmdsecond</a:t>
            </a:r>
            <a:endParaRPr sz="2000">
              <a:solidFill>
                <a:srgbClr val="2C2D3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53" name="Google Shape;753;p4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59" name="Google Shape;759;p4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79" name="Google Shape;779;p4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Взаимодействие процессов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86" name="Google Shape;786;p45"/>
          <p:cNvSpPr txBox="1"/>
          <p:nvPr>
            <p:ph type="ctrTitle"/>
          </p:nvPr>
        </p:nvSpPr>
        <p:spPr>
          <a:xfrm>
            <a:off x="1142375" y="2286000"/>
            <a:ext cx="685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Условие: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cmdfirst &amp;&amp; cmdsecond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cmdfirst || cmdsecond</a:t>
            </a:r>
            <a:endParaRPr sz="2000">
              <a:solidFill>
                <a:srgbClr val="2C2D3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87" name="Google Shape;787;p4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93" name="Google Shape;793;p4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13" name="Google Shape;813;p4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4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Синтаксис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20" name="Google Shape;820;p4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26" name="Google Shape;826;p4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46" name="Google Shape;846;p4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4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Присвоение переменной вывода другой программы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53" name="Google Shape;853;p47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2C2D30"/>
                </a:solidFill>
              </a:rPr>
              <a:t>result=`echo sometext`</a:t>
            </a:r>
            <a:endParaRPr sz="1800">
              <a:solidFill>
                <a:srgbClr val="2C2D30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или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result=$(echo sometext)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854" name="Google Shape;854;p4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60" name="Google Shape;860;p4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80" name="Google Shape;880;p4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4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8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Арифметика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87" name="Google Shape;887;p48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2C2D30"/>
                </a:solidFill>
              </a:rPr>
              <a:t>let "c = a + b"</a:t>
            </a:r>
            <a:endParaRPr sz="1800">
              <a:solidFill>
                <a:srgbClr val="2C2D3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○"/>
            </a:pPr>
            <a:r>
              <a:rPr lang="ru" sz="1800">
                <a:solidFill>
                  <a:srgbClr val="2C2D30"/>
                </a:solidFill>
              </a:rPr>
              <a:t>или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c = `expr $a + $b`</a:t>
            </a:r>
            <a:endParaRPr sz="1800">
              <a:solidFill>
                <a:srgbClr val="2C2D3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○"/>
            </a:pPr>
            <a:r>
              <a:rPr lang="ru" sz="1800">
                <a:solidFill>
                  <a:srgbClr val="2C2D30"/>
                </a:solidFill>
              </a:rPr>
              <a:t>или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с=$(( $a + $b ))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888" name="Google Shape;888;p4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94" name="Google Shape;894;p4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14" name="Google Shape;914;p4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4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Цикл for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21" name="Google Shape;921;p49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22" name="Google Shape;922;p4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28" name="Google Shape;928;p4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4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4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48" name="Google Shape;948;p4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4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0" name="Google Shape;95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563" y="1714500"/>
            <a:ext cx="31527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Более привычный способ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56" name="Google Shape;956;p50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57" name="Google Shape;957;p5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5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5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5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5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5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83" name="Google Shape;983;p5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5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5" name="Google Shape;9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575" y="1814350"/>
            <a:ext cx="224790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5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printf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91" name="Google Shape;991;p51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92" name="Google Shape;992;p5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5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5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98" name="Google Shape;998;p5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5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5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5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5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5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5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5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5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5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5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5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5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5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18" name="Google Shape;1018;p5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5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0" name="Google Shape;10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563" y="1846413"/>
            <a:ext cx="168592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5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Условный оператор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26" name="Google Shape;1026;p52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27" name="Google Shape;1027;p5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5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5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5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5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5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33" name="Google Shape;1033;p5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5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5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5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5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5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5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5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5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5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5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5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5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5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5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5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5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5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53" name="Google Shape;1053;p5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5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5" name="Google Shape;105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100" y="1623063"/>
            <a:ext cx="226695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Команда test — она же [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61" name="Google Shape;1061;p53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==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равенство.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!=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неравенство.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-lt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меньше.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-gt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больше.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-lte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меньше или равно.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-gte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больше или равно.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-f 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файл.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-d </a:t>
            </a:r>
            <a:r>
              <a:rPr b="1" lang="ru" sz="1400">
                <a:solidFill>
                  <a:srgbClr val="2C2D30"/>
                </a:solidFill>
              </a:rPr>
              <a:t>— </a:t>
            </a:r>
            <a:r>
              <a:rPr b="1" lang="ru" sz="1400">
                <a:solidFill>
                  <a:srgbClr val="2C2D30"/>
                </a:solidFill>
              </a:rPr>
              <a:t>директория </a:t>
            </a:r>
            <a:endParaRPr b="1"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b="1" lang="ru" sz="1400">
                <a:solidFill>
                  <a:srgbClr val="2C2D30"/>
                </a:solidFill>
              </a:rPr>
              <a:t>и некоторые другие.</a:t>
            </a:r>
            <a:endParaRPr b="1"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62" name="Google Shape;1062;p5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5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68" name="Google Shape;1068;p5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88" name="Google Shape;1088;p5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5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7" name="Google Shape;167;p27"/>
          <p:cNvSpPr txBox="1"/>
          <p:nvPr>
            <p:ph type="ctrTitle"/>
          </p:nvPr>
        </p:nvSpPr>
        <p:spPr>
          <a:xfrm>
            <a:off x="1144800" y="175360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Простейшие подстановки bash, переменные.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eriod"/>
            </a:pPr>
            <a:r>
              <a:rPr lang="ru">
                <a:solidFill>
                  <a:srgbClr val="2C2D30"/>
                </a:solidFill>
              </a:rPr>
              <a:t>Простейшие скрипты (практическое занятие).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мы </a:t>
            </a:r>
            <a:r>
              <a:rPr lang="ru">
                <a:solidFill>
                  <a:srgbClr val="2C2D30"/>
                </a:solidFill>
              </a:rPr>
              <a:t>изучим основные конструкции bash.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Сделаем первые шаги к написанию скриптов.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4" name="Google Shape;194;p2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Улучшенные сравнения [[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95" name="Google Shape;1095;p54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+"/>
            </a:pPr>
            <a:r>
              <a:rPr lang="ru" sz="2000">
                <a:solidFill>
                  <a:srgbClr val="2C2D30"/>
                </a:solidFill>
              </a:rPr>
              <a:t>не разбивает строки на слова.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96" name="Google Shape;1096;p5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5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5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5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5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5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02" name="Google Shape;1102;p5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5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5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5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5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5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5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5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5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5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5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5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5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5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5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5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5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5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5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5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22" name="Google Shape;1122;p5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5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4" name="Google Shape;112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600" y="1895463"/>
            <a:ext cx="15335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5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Виды команд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30" name="Google Shape;1130;p55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Алиасы.</a:t>
            </a:r>
            <a:endParaRPr sz="20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Ключевые слова интерпретатора.</a:t>
            </a:r>
            <a:endParaRPr sz="20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Функции.</a:t>
            </a:r>
            <a:endParaRPr sz="20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Внутренние команды.</a:t>
            </a:r>
            <a:endParaRPr sz="20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Внешние команды.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Чтобы проверить тип команды, используйте type.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131" name="Google Shape;1131;p5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5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5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5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5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5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37" name="Google Shape;1137;p5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5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5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5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5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5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5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5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5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5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5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5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5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5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5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5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5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5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5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5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57" name="Google Shape;1157;p5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5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6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Алиас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64" name="Google Shape;1164;p56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165" name="Google Shape;1165;p5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5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5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5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5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5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71" name="Google Shape;1171;p5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5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5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5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5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5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5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5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5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5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5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5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5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5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5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5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5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5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5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5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91" name="Google Shape;1191;p5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5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3" name="Google Shape;119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948" y="654165"/>
            <a:ext cx="5444775" cy="383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7"/>
          <p:cNvSpPr txBox="1"/>
          <p:nvPr>
            <p:ph type="ctrTitle"/>
          </p:nvPr>
        </p:nvSpPr>
        <p:spPr>
          <a:xfrm>
            <a:off x="1142400" y="0"/>
            <a:ext cx="68544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Встроенные, внешние, хешированные команды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99" name="Google Shape;1199;p57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200" name="Google Shape;1200;p5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5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5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5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5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5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06" name="Google Shape;1206;p5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5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5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5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5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5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5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5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5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5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5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5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5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5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5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5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5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5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5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5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26" name="Google Shape;1226;p5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5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8" name="Google Shape;122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222" y="1250725"/>
            <a:ext cx="5002632" cy="353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8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Подробный вывод функций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34" name="Google Shape;1234;p58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235" name="Google Shape;1235;p5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5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5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5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5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41" name="Google Shape;1241;p5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5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5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5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5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5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5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5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5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5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5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5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5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5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5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5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5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5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5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5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61" name="Google Shape;1261;p5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5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3" name="Google Shape;126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175" y="841025"/>
            <a:ext cx="5396210" cy="37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9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Еще примеры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69" name="Google Shape;1269;p59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270" name="Google Shape;1270;p5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5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5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5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5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5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76" name="Google Shape;1276;p5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5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5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5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5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5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5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5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5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5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5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5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5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5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5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5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5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5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5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5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96" name="Google Shape;1296;p5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5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8" name="Google Shape;129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275" y="685500"/>
            <a:ext cx="5502201" cy="38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type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04" name="Google Shape;1304;p60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2000">
                <a:solidFill>
                  <a:srgbClr val="000000"/>
                </a:solidFill>
              </a:rPr>
              <a:t>type [опции] команда:?</a:t>
            </a:r>
            <a:endParaRPr sz="20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 sz="2000">
                <a:solidFill>
                  <a:srgbClr val="000000"/>
                </a:solidFill>
              </a:rPr>
              <a:t>-a</a:t>
            </a:r>
            <a:endParaRPr sz="2000"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ru" sz="2000">
                <a:solidFill>
                  <a:srgbClr val="000000"/>
                </a:solidFill>
              </a:rPr>
              <a:t>выведет все варианты команд, а не только тот, который будет вызываться.</a:t>
            </a:r>
            <a:endParaRPr sz="20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 sz="2000">
                <a:solidFill>
                  <a:srgbClr val="000000"/>
                </a:solidFill>
              </a:rPr>
              <a:t>-p</a:t>
            </a:r>
            <a:endParaRPr sz="2000"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ru" sz="2000">
                <a:solidFill>
                  <a:srgbClr val="000000"/>
                </a:solidFill>
              </a:rPr>
              <a:t>выведет значения команд, которые находятся во внутреннем кэше оболочки.</a:t>
            </a:r>
            <a:endParaRPr sz="20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 sz="2000">
                <a:solidFill>
                  <a:srgbClr val="000000"/>
                </a:solidFill>
              </a:rPr>
              <a:t>-t</a:t>
            </a:r>
            <a:endParaRPr sz="20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ru" sz="2000"/>
              <a:t>выведет, </a:t>
            </a:r>
            <a:r>
              <a:rPr lang="ru" sz="2000">
                <a:solidFill>
                  <a:srgbClr val="000000"/>
                </a:solidFill>
              </a:rPr>
              <a:t>чем яв</a:t>
            </a:r>
            <a:r>
              <a:rPr lang="ru" sz="2000"/>
              <a:t>л</a:t>
            </a:r>
            <a:r>
              <a:rPr lang="ru" sz="2000">
                <a:solidFill>
                  <a:srgbClr val="000000"/>
                </a:solidFill>
              </a:rPr>
              <a:t>яется команда:  псевдоним, ключевое слово, встроенная функция или файл.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305" name="Google Shape;1305;p6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6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6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6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6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6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11" name="Google Shape;1311;p6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6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6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6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6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6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6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6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6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6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6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6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6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6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6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6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6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6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6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6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331" name="Google Shape;1331;p6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6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61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Массивы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38" name="Google Shape;1338;p61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339" name="Google Shape;1339;p6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6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6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6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6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6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45" name="Google Shape;1345;p6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6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6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6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6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6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6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6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6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6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6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6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6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6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6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6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6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6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6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6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365" name="Google Shape;1365;p6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6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7" name="Google Shape;136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038" y="609600"/>
            <a:ext cx="625792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62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Функции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73" name="Google Shape;1373;p62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374" name="Google Shape;1374;p6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6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6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6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6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6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380" name="Google Shape;1380;p6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6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6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6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6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6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6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6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6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6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6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6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6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6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6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6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6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6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6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6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00" name="Google Shape;1400;p6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6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2" name="Google Shape;140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599" y="739100"/>
            <a:ext cx="6389875" cy="43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63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Практика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08" name="Google Shape;1408;p6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6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6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6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6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6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14" name="Google Shape;1414;p6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6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6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6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6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6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6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6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6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6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6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6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6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6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6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6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6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6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6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6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34" name="Google Shape;1434;p6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6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Инструменты, которые понадобятся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7" name="Google Shape;227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Задачи по расписанию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41" name="Google Shape;1441;p6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6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6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6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6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6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47" name="Google Shape;1447;p6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6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6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6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6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6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6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6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6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6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6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6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6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6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6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6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6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6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6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6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67" name="Google Shape;1467;p6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6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6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Формат /etc/crontab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474" name="Google Shape;1474;p65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min hour day month weekday user command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min (0-59) — минута,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hour (0-23) — час,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day (1-31) — день месяца,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month (1-12) — день месяца,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weekday (0-6) — день недели, 6 — воскресенье.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475" name="Google Shape;1475;p6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6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6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6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6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6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81" name="Google Shape;1481;p6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6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6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6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6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6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6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6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6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6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6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6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6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6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6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6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6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6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6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6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01" name="Google Shape;1501;p6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6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6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Сокращения в crontab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08" name="Google Shape;1508;p66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1-6 = 1,2,3,4,5,6,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* - все допустимые значения,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*/3 = 0,3,6,9 …,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Допустимы символьные значения: sun, mon..., jun, feb..., @reboot, @yearly, @annually, @montly, @weekley, @daily, @midnight, @hourly.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509" name="Google Shape;1509;p6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6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6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6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6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6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15" name="Google Shape;1515;p6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6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6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6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6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6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6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6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6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6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6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6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6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6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6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6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6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6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6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6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35" name="Google Shape;1535;p6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6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Обратите внимание!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42" name="Google Shape;1542;p67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crontab </a:t>
            </a:r>
            <a:r>
              <a:rPr lang="ru" sz="2000">
                <a:solidFill>
                  <a:srgbClr val="2C2D30"/>
                </a:solidFill>
              </a:rPr>
              <a:t>—</a:t>
            </a:r>
            <a:r>
              <a:rPr lang="ru">
                <a:solidFill>
                  <a:srgbClr val="2C2D30"/>
                </a:solidFill>
              </a:rPr>
              <a:t> </a:t>
            </a:r>
            <a:r>
              <a:rPr lang="ru" sz="2000">
                <a:solidFill>
                  <a:srgbClr val="000000"/>
                </a:solidFill>
              </a:rPr>
              <a:t>не shell.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Куда будут отправляться сообщения в stdout?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● Какое значение имеет PATH  в crontab?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543" name="Google Shape;1543;p6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6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6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6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6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6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49" name="Google Shape;1549;p6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6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6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6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6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6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6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6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6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6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6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6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6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6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6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6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6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6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6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6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569" name="Google Shape;1569;p6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6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68"/>
          <p:cNvSpPr txBox="1"/>
          <p:nvPr>
            <p:ph type="ctrTitle"/>
          </p:nvPr>
        </p:nvSpPr>
        <p:spPr>
          <a:xfrm>
            <a:off x="1142375" y="853663"/>
            <a:ext cx="68544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Утилита crontab  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76" name="Google Shape;1576;p68"/>
          <p:cNvSpPr txBox="1"/>
          <p:nvPr>
            <p:ph type="ctrTitle"/>
          </p:nvPr>
        </p:nvSpPr>
        <p:spPr>
          <a:xfrm>
            <a:off x="1142375" y="1479000"/>
            <a:ext cx="6854400" cy="3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Утилита crontab позволяет управлять файлами расписаний в директории /var/spool/cron/.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Запускается с ключами: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● crontab имя_файла_расписания — добавить файл расписания.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● crontab -l — вывести содержимое текущего файла расписания.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/>
              <a:t>● crontab ­-r — </a:t>
            </a:r>
            <a:r>
              <a:rPr lang="ru" sz="1400">
                <a:solidFill>
                  <a:srgbClr val="000000"/>
                </a:solidFill>
              </a:rPr>
              <a:t>удаление текущего файла расписания.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/>
              <a:t>● crontab ­-е — </a:t>
            </a:r>
            <a:r>
              <a:rPr lang="ru" sz="1400">
                <a:solidFill>
                  <a:srgbClr val="000000"/>
                </a:solidFill>
              </a:rPr>
              <a:t>р</a:t>
            </a:r>
            <a:r>
              <a:rPr lang="ru" sz="1400">
                <a:solidFill>
                  <a:srgbClr val="000000"/>
                </a:solidFill>
              </a:rPr>
              <a:t>едактирование текущего файла расписания (при первом запуске будет выведен список  поддерживаемых текстовых редакторов).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400"/>
              <a:t>● sudo crontab ­-u username — запустить crontab от лица другого пользователя.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577" name="Google Shape;1577;p6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6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6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6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6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6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83" name="Google Shape;1583;p6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6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6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6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6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6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6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6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6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6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6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6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6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6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6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6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6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6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6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6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03" name="Google Shape;1603;p6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6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69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Разовые задачи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10" name="Google Shape;1610;p6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6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6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6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6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6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16" name="Google Shape;1616;p6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6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6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6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6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6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6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6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6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6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6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6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6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6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6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6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6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6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6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6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36" name="Google Shape;1636;p6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6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70"/>
          <p:cNvSpPr txBox="1"/>
          <p:nvPr>
            <p:ph type="ctrTitle"/>
          </p:nvPr>
        </p:nvSpPr>
        <p:spPr>
          <a:xfrm>
            <a:off x="1142375" y="853663"/>
            <a:ext cx="68544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Примеры с at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43" name="Google Shape;1643;p70"/>
          <p:cNvSpPr txBox="1"/>
          <p:nvPr>
            <p:ph type="ctrTitle"/>
          </p:nvPr>
        </p:nvSpPr>
        <p:spPr>
          <a:xfrm>
            <a:off x="1142375" y="1613550"/>
            <a:ext cx="68544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$ at  f mycrontest.sh 10pm tomorrow job 14 at Sun Jul 8 22:00:00 2007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$ at  f mycrontest.sh 2:00 tuesday job 15 at Tue Jul 10 02:00:00 2007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$ at  f mycrontest.sh 2:00 july 11 job 16 at Wed Jul 11 02:00:00 2007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$ at  f mycrontest.sh 2:00 next week job 17 at Sat Jul 14 02:00:00 2007 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644" name="Google Shape;1644;p7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7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7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7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7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7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50" name="Google Shape;1650;p7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7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7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7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7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7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7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7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7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7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7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7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7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7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7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7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7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7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7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7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70" name="Google Shape;1670;p7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7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1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77" name="Google Shape;1677;p7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7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7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7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7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7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83" name="Google Shape;1683;p7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7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7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7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7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7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7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7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7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7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7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7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7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7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7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7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7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7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7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7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703" name="Google Shape;1703;p7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7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 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34" name="Google Shape;234;p29"/>
          <p:cNvSpPr txBox="1"/>
          <p:nvPr>
            <p:ph type="ctrTitle"/>
          </p:nvPr>
        </p:nvSpPr>
        <p:spPr>
          <a:xfrm>
            <a:off x="1142375" y="1526100"/>
            <a:ext cx="68544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Установленная Ubuntu в VirtualBox или VMWare Player.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PuTTY для удаленного доступа (по желанию).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SFTP-клиент (чтобы залить Windows-файл в Ubuntu).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61" name="Google Shape;261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93" name="Google Shape;293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250" y="1190625"/>
            <a:ext cx="570547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Подстановки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01" name="Google Shape;301;p31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302" name="Google Shape;302;p3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28" name="Google Shape;328;p3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00" y="821200"/>
            <a:ext cx="5253051" cy="365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Подстановки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36" name="Google Shape;336;p32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63" name="Google Shape;363;p3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250" y="670963"/>
            <a:ext cx="5471150" cy="38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>
            <p:ph type="ctrTitle"/>
          </p:nvPr>
        </p:nvSpPr>
        <p:spPr>
          <a:xfrm>
            <a:off x="1142400" y="0"/>
            <a:ext cx="6854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Переменные bash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71" name="Google Shape;371;p33"/>
          <p:cNvSpPr txBox="1"/>
          <p:nvPr>
            <p:ph type="ctrTitle"/>
          </p:nvPr>
        </p:nvSpPr>
        <p:spPr>
          <a:xfrm>
            <a:off x="1142375" y="2594200"/>
            <a:ext cx="68544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 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98" name="Google Shape;398;p3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475" y="626800"/>
            <a:ext cx="5223615" cy="39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