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089b2f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089b2f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f089b3051_1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f089b3051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f089b3051_1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f089b3051_1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f089b3051_1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f089b3051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f089b3051_1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f089b3051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f089b3051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f089b3051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f089b3051_1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f089b3051_1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f089b3051_1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f089b3051_1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f089b3051_1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f089b3051_1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f089b3051_1_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f089b3051_1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f089b3051_1_1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f089b3051_1_1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089b2fc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089b2fc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f089b3051_1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f089b3051_1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f089b3051_1_1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f089b3051_1_1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f089b3051_1_1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f089b3051_1_1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f089b3051_1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f089b3051_1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f089b3051_1_1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f089b3051_1_1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3f089b3051_1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3f089b3051_1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f089b3051_1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f089b3051_1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f089b2fc1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f089b2fc1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f089b305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f089b30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f089b3051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f089b3051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f089b3051_1_1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f089b3051_1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f089b3051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f089b3051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f089b3051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f089b3051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f089b3051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f089b3051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f089b3051_1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f089b3051_1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1600"/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nginx.org/r/ntlm/ru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4000">
                <a:solidFill>
                  <a:srgbClr val="4C5D6E"/>
                </a:solidFill>
              </a:rPr>
              <a:t>Веб-сервисы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>
            <p:ph type="ctrTitle"/>
          </p:nvPr>
        </p:nvSpPr>
        <p:spPr>
          <a:xfrm>
            <a:off x="3429325" y="342895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BDC2CA"/>
                </a:solidFill>
              </a:rPr>
              <a:t>LAMP/LNMP. Nginx. Iptables/Netfilter.</a:t>
            </a:r>
            <a:endParaRPr>
              <a:solidFill>
                <a:srgbClr val="BDC2CA"/>
              </a:solidFill>
            </a:endParaRPr>
          </a:p>
        </p:txBody>
      </p:sp>
      <p:sp>
        <p:nvSpPr>
          <p:cNvPr id="101" name="Google Shape;101;p25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DC2CA"/>
                </a:solidFill>
              </a:rPr>
              <a:t>Введение в </a:t>
            </a:r>
            <a:r>
              <a:rPr lang="ru" sz="1600">
                <a:solidFill>
                  <a:srgbClr val="BDC2CA"/>
                </a:solidFill>
              </a:rPr>
              <a:t>Linux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8" name="Google Shape;108;p2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5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 6</a:t>
            </a:r>
            <a:endParaRPr b="1" sz="2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" y="852900"/>
            <a:ext cx="28765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Структура Apache2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02" name="Google Shape;402;p3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28" name="Google Shape;428;p3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5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41" name="Google Shape;441;p3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61" name="Google Shape;461;p3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917" y="0"/>
            <a:ext cx="671416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Mpm — мультипроцессорные модули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69" name="Google Shape;469;p36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mpm-prefork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mpm-itk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mpm-worker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470" name="Google Shape;470;p3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76" name="Google Shape;476;p3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96" name="Google Shape;496;p3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7"/>
          <p:cNvSpPr txBox="1"/>
          <p:nvPr>
            <p:ph type="ctrTitle"/>
          </p:nvPr>
        </p:nvSpPr>
        <p:spPr>
          <a:xfrm>
            <a:off x="5714400" y="571450"/>
            <a:ext cx="285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CGI-сценарии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Common Gateway Interface — «общий интерфейс шлюза») — стандарт интерфейса, используемого для связи внешней программы с веб-сервером. 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17" name="Google Shape;517;p3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7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7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7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7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7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29" name="Google Shape;529;p3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1" name="Google Shape;53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00" y="952500"/>
            <a:ext cx="43053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8"/>
          <p:cNvSpPr txBox="1"/>
          <p:nvPr>
            <p:ph type="ctrTitle"/>
          </p:nvPr>
        </p:nvSpPr>
        <p:spPr>
          <a:xfrm>
            <a:off x="5714400" y="571450"/>
            <a:ext cx="285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Виртуальные хосты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Возможность поддерживать несколько сайтов, используя привязку по IP-адресам или доменам (на 1 IP-адресе, поддержка начиная с HTTP/1.1).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51" name="Google Shape;551;p3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8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8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8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8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8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8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59" name="Google Shape;559;p38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8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63" name="Google Shape;563;p3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813" y="1609675"/>
            <a:ext cx="32289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9"/>
          <p:cNvSpPr txBox="1"/>
          <p:nvPr>
            <p:ph type="ctrTitle"/>
          </p:nvPr>
        </p:nvSpPr>
        <p:spPr>
          <a:xfrm>
            <a:off x="4572000" y="571450"/>
            <a:ext cx="39984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Файлы .htaccess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Являются подобием apache2.conf, позволяя задавать индивидуальные параметры для отдельных директорий. Защищать директории через basic или digest-аутентификацию, определять собственные файлы ошибок, использовать преобразование URL с помощью регулярных выражений.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85" name="Google Shape;585;p3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9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9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9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9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9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9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93" name="Google Shape;593;p39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9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9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97" name="Google Shape;597;p3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75" y="624875"/>
            <a:ext cx="33909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0"/>
          <p:cNvSpPr txBox="1"/>
          <p:nvPr>
            <p:ph type="ctrTitle"/>
          </p:nvPr>
        </p:nvSpPr>
        <p:spPr>
          <a:xfrm>
            <a:off x="6166950" y="571450"/>
            <a:ext cx="27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Аутентификация средствами HTTP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Существует basic и digest-аутентификация. Позволяет управлять доступом отдельных пользователей и групп к веб-директории. 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619" name="Google Shape;619;p4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0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0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0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0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0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27" name="Google Shape;627;p40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0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0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31" name="Google Shape;631;p4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3" name="Google Shape;63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74" y="523875"/>
            <a:ext cx="5442916" cy="372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1"/>
          <p:cNvSpPr txBox="1"/>
          <p:nvPr>
            <p:ph type="ctrTitle"/>
          </p:nvPr>
        </p:nvSpPr>
        <p:spPr>
          <a:xfrm>
            <a:off x="6166950" y="571450"/>
            <a:ext cx="27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PHP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Один из самых популярных языков для веб-программирования. Умеет работать с POST и GET-параметрами, HTTP-заголовками, cookies и многое другое.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653" name="Google Shape;653;p4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1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1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1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1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1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1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61" name="Google Shape;661;p41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1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65" name="Google Shape;665;p4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4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7" name="Google Shape;6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74" y="476175"/>
            <a:ext cx="5543275" cy="36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2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Nginx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73" name="Google Shape;673;p4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79" name="Google Shape;679;p4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99" name="Google Shape;699;p4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3"/>
          <p:cNvSpPr txBox="1"/>
          <p:nvPr>
            <p:ph type="ctrTitle"/>
          </p:nvPr>
        </p:nvSpPr>
        <p:spPr>
          <a:xfrm>
            <a:off x="1037450" y="5714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Nginx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06" name="Google Shape;706;p4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12" name="Google Shape;712;p4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Веб-сервер.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Обратный прокси.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Балансировщик.</a:t>
            </a:r>
            <a:endParaRPr sz="16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732" name="Google Shape;732;p4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33" name="Google Shape;733;p4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4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по практической работе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40" name="Google Shape;140;p2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0" name="Google Shape;160;p2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4"/>
          <p:cNvSpPr txBox="1"/>
          <p:nvPr>
            <p:ph type="ctrTitle"/>
          </p:nvPr>
        </p:nvSpPr>
        <p:spPr>
          <a:xfrm>
            <a:off x="1037450" y="5714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Nginx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40" name="Google Shape;740;p4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46" name="Google Shape;746;p4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4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 Может работать с: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Apache2.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PHP-FPM.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и т.д.</a:t>
            </a:r>
            <a:endParaRPr sz="16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766" name="Google Shape;766;p4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67" name="Google Shape;767;p4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79" name="Google Shape;779;p4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4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99" name="Google Shape;799;p4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4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1" name="Google Shape;80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175" y="1143000"/>
            <a:ext cx="6905625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45"/>
          <p:cNvSpPr txBox="1"/>
          <p:nvPr/>
        </p:nvSpPr>
        <p:spPr>
          <a:xfrm>
            <a:off x="1716000" y="4513700"/>
            <a:ext cx="7232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https://vds-admin.ru/nginx/nginx-v-kachestve-proksiruyushchego-servera-apache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6"/>
          <p:cNvSpPr txBox="1"/>
          <p:nvPr>
            <p:ph type="ctrTitle"/>
          </p:nvPr>
        </p:nvSpPr>
        <p:spPr>
          <a:xfrm>
            <a:off x="1037450" y="5714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Балансировка (round-robin)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08" name="Google Shape;808;p4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4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14" name="Google Shape;814;p4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4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4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4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4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6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 Может осуществляться: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DNS (несколько записей A).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DNS (несколько NS, выдающих разные записи A).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Nginx (модуль </a:t>
            </a: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ngx_http_upstream_module</a:t>
            </a:r>
            <a:r>
              <a:rPr lang="ru" sz="1600">
                <a:solidFill>
                  <a:srgbClr val="2C2D30"/>
                </a:solidFill>
              </a:rPr>
              <a:t>).</a:t>
            </a:r>
            <a:endParaRPr sz="16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834" name="Google Shape;834;p4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35" name="Google Shape;835;p46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4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4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4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4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4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4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7"/>
          <p:cNvSpPr txBox="1"/>
          <p:nvPr>
            <p:ph type="ctrTitle"/>
          </p:nvPr>
        </p:nvSpPr>
        <p:spPr>
          <a:xfrm>
            <a:off x="6166950" y="571450"/>
            <a:ext cx="2794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Балансировка (round-robin)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C2CA"/>
              </a:buClr>
              <a:buSzPts val="1600"/>
              <a:buAutoNum type="arabicParenR"/>
            </a:pPr>
            <a:r>
              <a:rPr lang="ru" sz="1600">
                <a:solidFill>
                  <a:srgbClr val="2C2D30"/>
                </a:solidFill>
              </a:rPr>
              <a:t>DNS раскидывает запросы на 2 фронтенда (Nginx).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arenR"/>
            </a:pPr>
            <a:r>
              <a:rPr lang="ru" sz="1600">
                <a:solidFill>
                  <a:srgbClr val="2C2D30"/>
                </a:solidFill>
              </a:rPr>
              <a:t>Фронтенды раскидывают запросы каждый на 3 бэкенда (Apache2).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856" name="Google Shape;856;p4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7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7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7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7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7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7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64" name="Google Shape;864;p47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68" name="Google Shape;868;p4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4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0" name="Google Shape;87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75" y="257025"/>
            <a:ext cx="500062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8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Устанавливаем и настраиваем!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76" name="Google Shape;876;p4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4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82" name="Google Shape;882;p4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4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4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4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4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02" name="Google Shape;902;p4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4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9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SSL-сертификаты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09" name="Google Shape;909;p49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9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9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9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9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9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15" name="Google Shape;915;p49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49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4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4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4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4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4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4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4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4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4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4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4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35" name="Google Shape;935;p4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4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0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50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50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50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0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50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47" name="Google Shape;947;p50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50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50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5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5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5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5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5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5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5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5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5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5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5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5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67" name="Google Shape;967;p5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5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9" name="Google Shape;9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525" y="219075"/>
            <a:ext cx="6877050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51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участников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75" name="Google Shape;975;p5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51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1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51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1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51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81" name="Google Shape;981;p51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51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51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5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5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5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5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5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5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5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5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5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5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5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5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5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5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5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5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01" name="Google Shape;1001;p5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5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7" name="Google Shape;167;p27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HTTP, в</a:t>
            </a:r>
            <a:r>
              <a:rPr lang="ru" sz="1600">
                <a:solidFill>
                  <a:srgbClr val="2C2D30"/>
                </a:solidFill>
              </a:rPr>
              <a:t>еб-серверы.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Apache2.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Nginx.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Практика.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концу урока мы научимся уверенно устанавливать и настраивать веб-сервер на базе Nginx. А также дополнительное ПО - mysql, phpmyadmin.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94" name="Google Shape;194;p2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Популярные веб-серверы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Apache2 (httpd);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Nginx;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Google Web Server (GWS) — на базе Apache2;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IIS от Microsoft.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28" name="Google Shape;228;p2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Веб-серверы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LAMP </a:t>
            </a:r>
            <a:r>
              <a:rPr lang="ru" sz="1600">
                <a:solidFill>
                  <a:srgbClr val="2C2D30"/>
                </a:solidFill>
              </a:rPr>
              <a:t>—</a:t>
            </a:r>
            <a:r>
              <a:rPr lang="ru" sz="1600">
                <a:solidFill>
                  <a:srgbClr val="2C2D30"/>
                </a:solidFill>
              </a:rPr>
              <a:t> Linux, Apache, MySQL, PHP.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LNMP (LEMP) </a:t>
            </a:r>
            <a:r>
              <a:rPr lang="ru" sz="1600">
                <a:solidFill>
                  <a:srgbClr val="2C2D30"/>
                </a:solidFill>
              </a:rPr>
              <a:t>—</a:t>
            </a:r>
            <a:r>
              <a:rPr lang="ru" sz="1600">
                <a:solidFill>
                  <a:srgbClr val="2C2D30"/>
                </a:solidFill>
              </a:rPr>
              <a:t> Linux, Nginx (Энджинкс),MySQL, PHP.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>
                <a:solidFill>
                  <a:srgbClr val="2C2D30"/>
                </a:solidFill>
              </a:rPr>
              <a:t>LNAMP </a:t>
            </a:r>
            <a:r>
              <a:rPr lang="ru" sz="1600">
                <a:solidFill>
                  <a:srgbClr val="2C2D30"/>
                </a:solidFill>
              </a:rPr>
              <a:t>— </a:t>
            </a:r>
            <a:r>
              <a:rPr lang="ru" sz="1600">
                <a:solidFill>
                  <a:srgbClr val="2C2D30"/>
                </a:solidFill>
              </a:rPr>
              <a:t> Linux, Nginx, Apache2, MySQL, PHP.</a:t>
            </a:r>
            <a:endParaRPr sz="1600">
              <a:solidFill>
                <a:srgbClr val="2C2D3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62" name="Google Shape;262;p2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Веб-технологии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95" name="Google Shape;295;p3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1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07" name="Google Shape;307;p31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1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1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27" name="Google Shape;327;p3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950" y="219075"/>
            <a:ext cx="6896100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Представление о HTTP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61" name="Google Shape;361;p3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25" y="247650"/>
            <a:ext cx="79629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369" name="Google Shape;369;p3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95" name="Google Shape;395;p33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