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f089b2fc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f089b2fc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f089b2fc1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f089b2fc1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f089b2fc1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f089b2fc1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f089b2fc1_0_2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f089b2fc1_0_2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f089b2fc1_0_2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f089b2fc1_0_2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eriod"/>
              <a:defRPr sz="1600"/>
            </a:lvl1pPr>
            <a:lvl2pPr lvl="1" algn="ctr"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rabicPeriod"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rabicPeriod"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400">
        <p:fade thruBlk="1"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9EDF4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429300" y="1714500"/>
            <a:ext cx="51387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4000">
                <a:solidFill>
                  <a:srgbClr val="4C5D6E"/>
                </a:solidFill>
              </a:rPr>
              <a:t>Введение в Git</a:t>
            </a:r>
            <a:endParaRPr sz="4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>
            <p:ph type="ctrTitle"/>
          </p:nvPr>
        </p:nvSpPr>
        <p:spPr>
          <a:xfrm>
            <a:off x="3429325" y="3428950"/>
            <a:ext cx="45675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>
                <a:solidFill>
                  <a:srgbClr val="BDC2CA"/>
                </a:solidFill>
              </a:rPr>
              <a:t>Работа с Git в терминале.</a:t>
            </a:r>
            <a:endParaRPr>
              <a:solidFill>
                <a:srgbClr val="BDC2CA"/>
              </a:solidFill>
            </a:endParaRPr>
          </a:p>
        </p:txBody>
      </p:sp>
      <p:sp>
        <p:nvSpPr>
          <p:cNvPr id="56" name="Google Shape;56;p13"/>
          <p:cNvSpPr txBox="1"/>
          <p:nvPr>
            <p:ph type="ctrTitle"/>
          </p:nvPr>
        </p:nvSpPr>
        <p:spPr>
          <a:xfrm>
            <a:off x="3429300" y="57145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BDC2CA"/>
                </a:solidFill>
              </a:rPr>
              <a:t>Введение в </a:t>
            </a:r>
            <a:r>
              <a:rPr lang="ru" sz="1600">
                <a:solidFill>
                  <a:srgbClr val="BDC2CA"/>
                </a:solidFill>
              </a:rPr>
              <a:t>Linux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23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5735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1144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1715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2287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858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3429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4000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4571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5143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5714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6285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3"/>
          <p:cNvSpPr/>
          <p:nvPr/>
        </p:nvSpPr>
        <p:spPr>
          <a:xfrm>
            <a:off x="68567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4279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3"/>
          <p:cNvSpPr/>
          <p:nvPr/>
        </p:nvSpPr>
        <p:spPr>
          <a:xfrm>
            <a:off x="79991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85703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 txBox="1"/>
          <p:nvPr>
            <p:ph type="ctrTitle"/>
          </p:nvPr>
        </p:nvSpPr>
        <p:spPr>
          <a:xfrm>
            <a:off x="3427200" y="114300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b="1" lang="ru" sz="2000">
                <a:solidFill>
                  <a:srgbClr val="4C5D6E"/>
                </a:solidFill>
              </a:rPr>
              <a:t>Урок 7</a:t>
            </a:r>
            <a:endParaRPr b="1" sz="2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475" y="852900"/>
            <a:ext cx="2876550" cy="287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Вопросы по практической работе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9" name="Google Shape;89;p1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15" name="Google Shape;115;p1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5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План урока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22" name="Google Shape;122;p15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>
                <a:solidFill>
                  <a:srgbClr val="2C2D30"/>
                </a:solidFill>
              </a:rPr>
              <a:t>Знакомство с Git </a:t>
            </a:r>
            <a:r>
              <a:rPr lang="ru">
                <a:solidFill>
                  <a:srgbClr val="2C2D30"/>
                </a:solidFill>
              </a:rPr>
              <a:t>(практическое занятие).</a:t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ru">
                <a:solidFill>
                  <a:srgbClr val="2C2D30"/>
                </a:solidFill>
              </a:rPr>
              <a:t>К концу урока мы научимся уверенно использовать Git для версионирования и хранения кода и скриптов.</a:t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ru">
                <a:solidFill>
                  <a:srgbClr val="2C2D30"/>
                </a:solidFill>
              </a:rPr>
              <a:t> 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123" name="Google Shape;123;p1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29" name="Google Shape;129;p1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49" name="Google Shape;149;p1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6"/>
          <p:cNvSpPr txBox="1"/>
          <p:nvPr>
            <p:ph type="ctrTitle"/>
          </p:nvPr>
        </p:nvSpPr>
        <p:spPr>
          <a:xfrm>
            <a:off x="1643950" y="207615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Практика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56" name="Google Shape;156;p16"/>
          <p:cNvSpPr txBox="1"/>
          <p:nvPr>
            <p:ph type="ctrTitle"/>
          </p:nvPr>
        </p:nvSpPr>
        <p:spPr>
          <a:xfrm>
            <a:off x="1142375" y="2286000"/>
            <a:ext cx="6854400" cy="28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2000">
              <a:solidFill>
                <a:srgbClr val="2C2D30"/>
              </a:solidFill>
            </a:endParaRPr>
          </a:p>
        </p:txBody>
      </p:sp>
      <p:sp>
        <p:nvSpPr>
          <p:cNvPr id="157" name="Google Shape;157;p16"/>
          <p:cNvSpPr/>
          <p:nvPr/>
        </p:nvSpPr>
        <p:spPr>
          <a:xfrm>
            <a:off x="-799826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6"/>
          <p:cNvSpPr/>
          <p:nvPr/>
        </p:nvSpPr>
        <p:spPr>
          <a:xfrm>
            <a:off x="-799826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6"/>
          <p:cNvSpPr/>
          <p:nvPr/>
        </p:nvSpPr>
        <p:spPr>
          <a:xfrm>
            <a:off x="-799826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6"/>
          <p:cNvSpPr/>
          <p:nvPr/>
        </p:nvSpPr>
        <p:spPr>
          <a:xfrm>
            <a:off x="-799826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6"/>
          <p:cNvSpPr/>
          <p:nvPr/>
        </p:nvSpPr>
        <p:spPr>
          <a:xfrm>
            <a:off x="-799826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6"/>
          <p:cNvSpPr/>
          <p:nvPr/>
        </p:nvSpPr>
        <p:spPr>
          <a:xfrm>
            <a:off x="-799826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63" name="Google Shape;163;p16"/>
          <p:cNvSpPr/>
          <p:nvPr/>
        </p:nvSpPr>
        <p:spPr>
          <a:xfrm>
            <a:off x="-799826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6"/>
          <p:cNvSpPr/>
          <p:nvPr/>
        </p:nvSpPr>
        <p:spPr>
          <a:xfrm>
            <a:off x="-799826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6"/>
          <p:cNvSpPr/>
          <p:nvPr/>
        </p:nvSpPr>
        <p:spPr>
          <a:xfrm>
            <a:off x="-799826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6"/>
          <p:cNvSpPr/>
          <p:nvPr/>
        </p:nvSpPr>
        <p:spPr>
          <a:xfrm>
            <a:off x="-26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6"/>
          <p:cNvSpPr/>
          <p:nvPr/>
        </p:nvSpPr>
        <p:spPr>
          <a:xfrm>
            <a:off x="571174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6"/>
          <p:cNvSpPr/>
          <p:nvPr/>
        </p:nvSpPr>
        <p:spPr>
          <a:xfrm>
            <a:off x="1142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6"/>
          <p:cNvSpPr/>
          <p:nvPr/>
        </p:nvSpPr>
        <p:spPr>
          <a:xfrm>
            <a:off x="1713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6"/>
          <p:cNvSpPr/>
          <p:nvPr/>
        </p:nvSpPr>
        <p:spPr>
          <a:xfrm>
            <a:off x="2284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6"/>
          <p:cNvSpPr/>
          <p:nvPr/>
        </p:nvSpPr>
        <p:spPr>
          <a:xfrm>
            <a:off x="2855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"/>
          <p:cNvSpPr/>
          <p:nvPr/>
        </p:nvSpPr>
        <p:spPr>
          <a:xfrm>
            <a:off x="3427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6"/>
          <p:cNvSpPr/>
          <p:nvPr/>
        </p:nvSpPr>
        <p:spPr>
          <a:xfrm>
            <a:off x="39983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6"/>
          <p:cNvSpPr/>
          <p:nvPr/>
        </p:nvSpPr>
        <p:spPr>
          <a:xfrm>
            <a:off x="45695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6"/>
          <p:cNvSpPr/>
          <p:nvPr/>
        </p:nvSpPr>
        <p:spPr>
          <a:xfrm>
            <a:off x="51407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6"/>
          <p:cNvSpPr/>
          <p:nvPr/>
        </p:nvSpPr>
        <p:spPr>
          <a:xfrm>
            <a:off x="57119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6"/>
          <p:cNvSpPr/>
          <p:nvPr/>
        </p:nvSpPr>
        <p:spPr>
          <a:xfrm>
            <a:off x="6283174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6"/>
          <p:cNvSpPr/>
          <p:nvPr/>
        </p:nvSpPr>
        <p:spPr>
          <a:xfrm>
            <a:off x="68543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6"/>
          <p:cNvSpPr/>
          <p:nvPr/>
        </p:nvSpPr>
        <p:spPr>
          <a:xfrm>
            <a:off x="7425573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6"/>
          <p:cNvSpPr/>
          <p:nvPr/>
        </p:nvSpPr>
        <p:spPr>
          <a:xfrm>
            <a:off x="79967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6"/>
          <p:cNvSpPr/>
          <p:nvPr/>
        </p:nvSpPr>
        <p:spPr>
          <a:xfrm>
            <a:off x="8567973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83" name="Google Shape;183;p1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1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7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Вопросы участников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90" name="Google Shape;190;p1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96" name="Google Shape;196;p1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16" name="Google Shape;216;p1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1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