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f089b2fc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f089b2fc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3f089b30c6_0_2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7" name="Google Shape;357;g3f089b30c6_0_2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g3f089b30c6_0_2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1" name="Google Shape;391;g3f089b30c6_0_2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3f089b30c6_0_3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5" name="Google Shape;425;g3f089b30c6_0_3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g3f089b30c6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9" name="Google Shape;459;g3f089b30c6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g3f089b30c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2" name="Google Shape;492;g3f089b30c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f089b2fc1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f089b2fc1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f089b2fc1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f089b2fc1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f089b30c6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f089b30c6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f089b30c6_0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f089b30c6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3f089b2fc1_0_2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3f089b2fc1_0_2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f089b30c6_0_1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" name="Google Shape;255;g3f089b30c6_0_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3f089b30c6_0_1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3f089b30c6_0_1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3f089b30c6_0_2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3" name="Google Shape;323;g3f089b30c6_0_2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eriod"/>
              <a:defRPr sz="1600"/>
            </a:lvl1pPr>
            <a:lvl2pPr lvl="1" algn="ctr"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rabicPeriod"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rabicPeriod"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alphaLcPeriod"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AutoNum type="romanLcPeriod"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p14:dur="400">
        <p:fade thruBlk="1"/>
      </p:transition>
    </mc:Choice>
    <mc:Fallback>
      <p:transition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9EDF4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429300" y="1714500"/>
            <a:ext cx="51387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ru" sz="4000">
                <a:solidFill>
                  <a:srgbClr val="4C5D6E"/>
                </a:solidFill>
              </a:rPr>
              <a:t>SOA и введение в Docker</a:t>
            </a:r>
            <a:endParaRPr sz="4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/>
          <p:nvPr>
            <p:ph type="ctrTitle"/>
          </p:nvPr>
        </p:nvSpPr>
        <p:spPr>
          <a:xfrm>
            <a:off x="3429325" y="3428950"/>
            <a:ext cx="45675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rgbClr val="ABB1B9"/>
                </a:solidFill>
              </a:rPr>
              <a:t>Монолитная и SOA-архитектура приложений. Введение в Docker</a:t>
            </a:r>
            <a:endParaRPr>
              <a:solidFill>
                <a:srgbClr val="BDC2CA"/>
              </a:solidFill>
            </a:endParaRPr>
          </a:p>
        </p:txBody>
      </p:sp>
      <p:sp>
        <p:nvSpPr>
          <p:cNvPr id="56" name="Google Shape;56;p13"/>
          <p:cNvSpPr txBox="1"/>
          <p:nvPr>
            <p:ph type="ctrTitle"/>
          </p:nvPr>
        </p:nvSpPr>
        <p:spPr>
          <a:xfrm>
            <a:off x="3429300" y="57145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BDC2CA"/>
                </a:solidFill>
              </a:rPr>
              <a:t>Введение в </a:t>
            </a:r>
            <a:r>
              <a:rPr lang="ru" sz="1600">
                <a:solidFill>
                  <a:srgbClr val="BDC2CA"/>
                </a:solidFill>
              </a:rPr>
              <a:t>Linux</a:t>
            </a:r>
            <a:endParaRPr sz="1600">
              <a:solidFill>
                <a:srgbClr val="BDC2CA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23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573599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1144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1715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2287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/>
          <p:nvPr/>
        </p:nvSpPr>
        <p:spPr>
          <a:xfrm>
            <a:off x="2858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3429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40007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3"/>
          <p:cNvSpPr/>
          <p:nvPr/>
        </p:nvSpPr>
        <p:spPr>
          <a:xfrm>
            <a:off x="45719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3"/>
          <p:cNvSpPr/>
          <p:nvPr/>
        </p:nvSpPr>
        <p:spPr>
          <a:xfrm>
            <a:off x="51431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3"/>
          <p:cNvSpPr/>
          <p:nvPr/>
        </p:nvSpPr>
        <p:spPr>
          <a:xfrm>
            <a:off x="57143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3"/>
          <p:cNvSpPr/>
          <p:nvPr/>
        </p:nvSpPr>
        <p:spPr>
          <a:xfrm>
            <a:off x="6285599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3"/>
          <p:cNvSpPr/>
          <p:nvPr/>
        </p:nvSpPr>
        <p:spPr>
          <a:xfrm>
            <a:off x="68567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3"/>
          <p:cNvSpPr/>
          <p:nvPr/>
        </p:nvSpPr>
        <p:spPr>
          <a:xfrm>
            <a:off x="7427998" y="-80020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3"/>
          <p:cNvSpPr/>
          <p:nvPr/>
        </p:nvSpPr>
        <p:spPr>
          <a:xfrm>
            <a:off x="79991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3"/>
          <p:cNvSpPr/>
          <p:nvPr/>
        </p:nvSpPr>
        <p:spPr>
          <a:xfrm>
            <a:off x="8570398" y="-800200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3"/>
          <p:cNvSpPr txBox="1"/>
          <p:nvPr>
            <p:ph type="ctrTitle"/>
          </p:nvPr>
        </p:nvSpPr>
        <p:spPr>
          <a:xfrm>
            <a:off x="3427200" y="1143000"/>
            <a:ext cx="4567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b="1" lang="ru" sz="2000">
                <a:solidFill>
                  <a:srgbClr val="4C5D6E"/>
                </a:solidFill>
              </a:rPr>
              <a:t>Урок 8</a:t>
            </a:r>
            <a:endParaRPr b="1" sz="2000">
              <a:solidFill>
                <a:srgbClr val="4C5D6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" name="Google Shape;8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475" y="852900"/>
            <a:ext cx="2876550" cy="2876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22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Виртуализация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60" name="Google Shape;360;p22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>
                <a:solidFill>
                  <a:srgbClr val="2C2D30"/>
                </a:solidFill>
              </a:rPr>
              <a:t>Аппаратная виртуализация, паравиртуализация (KVM, XEN).</a:t>
            </a:r>
            <a:endParaRPr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AutoNum type="arabicPeriod"/>
            </a:pPr>
            <a:r>
              <a:rPr lang="ru">
                <a:solidFill>
                  <a:srgbClr val="2C2D30"/>
                </a:solidFill>
              </a:rPr>
              <a:t>Контейнеры (OpenVZ, LXC, Docker).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361" name="Google Shape;361;p22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22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3" name="Google Shape;363;p22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22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22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22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67" name="Google Shape;367;p22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22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22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0" name="Google Shape;370;p22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22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2" name="Google Shape;372;p22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22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p22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p22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" name="Google Shape;376;p22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7" name="Google Shape;377;p22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p22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22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22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" name="Google Shape;381;p22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" name="Google Shape;382;p22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p22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22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22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" name="Google Shape;386;p22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87" name="Google Shape;387;p22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88" name="Google Shape;388;p22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23"/>
          <p:cNvSpPr txBox="1"/>
          <p:nvPr>
            <p:ph type="ctrTitle"/>
          </p:nvPr>
        </p:nvSpPr>
        <p:spPr>
          <a:xfrm>
            <a:off x="1142400" y="571500"/>
            <a:ext cx="68568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KVM&amp;Контейнеры (LXC или Docker)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94" name="Google Shape;394;p23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p23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p23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p23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" name="Google Shape;398;p23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" name="Google Shape;399;p23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00" name="Google Shape;400;p23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1" name="Google Shape;401;p23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2" name="Google Shape;402;p23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" name="Google Shape;403;p23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23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5" name="Google Shape;405;p23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p23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7" name="Google Shape;407;p23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8" name="Google Shape;408;p23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23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p23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23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2" name="Google Shape;412;p23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3" name="Google Shape;413;p23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4" name="Google Shape;414;p23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5" name="Google Shape;415;p23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6" name="Google Shape;416;p23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7" name="Google Shape;417;p23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8" name="Google Shape;418;p23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9" name="Google Shape;419;p23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20" name="Google Shape;420;p23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21" name="Google Shape;421;p23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22" name="Google Shape;422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94773" y="1755300"/>
            <a:ext cx="5961660" cy="323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24"/>
          <p:cNvSpPr txBox="1"/>
          <p:nvPr>
            <p:ph type="ctrTitle"/>
          </p:nvPr>
        </p:nvSpPr>
        <p:spPr>
          <a:xfrm>
            <a:off x="1142400" y="571500"/>
            <a:ext cx="68568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Проброс порта в контейнер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428" name="Google Shape;428;p2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9" name="Google Shape;429;p2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p2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1" name="Google Shape;431;p2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2" name="Google Shape;432;p2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3" name="Google Shape;433;p2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34" name="Google Shape;434;p2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5" name="Google Shape;435;p2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6" name="Google Shape;436;p2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7" name="Google Shape;437;p2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8" name="Google Shape;438;p2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9" name="Google Shape;439;p2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0" name="Google Shape;440;p2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p2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2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3" name="Google Shape;443;p2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2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5" name="Google Shape;445;p2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6" name="Google Shape;446;p2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7" name="Google Shape;447;p2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8" name="Google Shape;448;p2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9" name="Google Shape;449;p2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0" name="Google Shape;450;p2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1" name="Google Shape;451;p2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2" name="Google Shape;452;p2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p2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54" name="Google Shape;454;p2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55" name="Google Shape;455;p2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456" name="Google Shape;456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94773" y="1755300"/>
            <a:ext cx="4462921" cy="323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25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Практика!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462" name="Google Shape;462;p2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3" name="Google Shape;463;p2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4" name="Google Shape;464;p2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5" name="Google Shape;465;p2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6" name="Google Shape;466;p2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7" name="Google Shape;467;p2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468" name="Google Shape;468;p2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9" name="Google Shape;469;p2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0" name="Google Shape;470;p2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1" name="Google Shape;471;p2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2" name="Google Shape;472;p2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3" name="Google Shape;473;p2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4" name="Google Shape;474;p2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2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6" name="Google Shape;476;p2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7" name="Google Shape;477;p2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8" name="Google Shape;478;p2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9" name="Google Shape;479;p2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0" name="Google Shape;480;p2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1" name="Google Shape;481;p2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2" name="Google Shape;482;p2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3" name="Google Shape;483;p2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4" name="Google Shape;484;p2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5" name="Google Shape;485;p2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6" name="Google Shape;486;p2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7" name="Google Shape;487;p2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488" name="Google Shape;488;p2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489" name="Google Shape;489;p2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493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26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Вопросы участников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495" name="Google Shape;495;p2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6" name="Google Shape;496;p2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7" name="Google Shape;497;p2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8" name="Google Shape;498;p2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9" name="Google Shape;499;p2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0" name="Google Shape;500;p2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501" name="Google Shape;501;p2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2" name="Google Shape;502;p2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3" name="Google Shape;503;p2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4" name="Google Shape;504;p2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5" name="Google Shape;505;p2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6" name="Google Shape;506;p2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7" name="Google Shape;507;p2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8" name="Google Shape;508;p2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9" name="Google Shape;509;p2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p2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1" name="Google Shape;511;p2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2" name="Google Shape;512;p2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3" name="Google Shape;513;p2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4" name="Google Shape;514;p2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5" name="Google Shape;515;p2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6" name="Google Shape;516;p2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7" name="Google Shape;517;p2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8" name="Google Shape;518;p2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9" name="Google Shape;519;p2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0" name="Google Shape;520;p2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521" name="Google Shape;521;p2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522" name="Google Shape;522;p2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/>
          <p:nvPr>
            <p:ph type="ctrTitle"/>
          </p:nvPr>
        </p:nvSpPr>
        <p:spPr>
          <a:xfrm>
            <a:off x="1142400" y="571500"/>
            <a:ext cx="6856800" cy="40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Вопросы по практической работе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89" name="Google Shape;89;p14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4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4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4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4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4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4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4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4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4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4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4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4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4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4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4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4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4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4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4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4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4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4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15" name="Google Shape;115;p14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4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5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План урока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22" name="Google Shape;122;p15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>
                <a:solidFill>
                  <a:srgbClr val="2C2D30"/>
                </a:solidFill>
              </a:rPr>
              <a:t>SOA.</a:t>
            </a:r>
            <a:endParaRPr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>
                <a:solidFill>
                  <a:srgbClr val="2C2D30"/>
                </a:solidFill>
              </a:rPr>
              <a:t>Знакомство с Docker</a:t>
            </a:r>
            <a:r>
              <a:rPr lang="ru">
                <a:solidFill>
                  <a:srgbClr val="2C2D30"/>
                </a:solidFill>
              </a:rPr>
              <a:t> (практическое занятие).</a:t>
            </a:r>
            <a:endParaRPr>
              <a:solidFill>
                <a:srgbClr val="2C2D30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ru">
                <a:solidFill>
                  <a:srgbClr val="2C2D30"/>
                </a:solidFill>
              </a:rPr>
              <a:t>К концу урока мы познакомимся с SOA-архитектурой и научимся применять Docker.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123" name="Google Shape;123;p15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5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5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5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5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5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29" name="Google Shape;129;p15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15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5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5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5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5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5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5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5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5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5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5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5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5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5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5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5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5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5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49" name="Google Shape;149;p15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15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6"/>
          <p:cNvSpPr txBox="1"/>
          <p:nvPr>
            <p:ph type="ctrTitle"/>
          </p:nvPr>
        </p:nvSpPr>
        <p:spPr>
          <a:xfrm>
            <a:off x="1142400" y="571500"/>
            <a:ext cx="6854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Архитектура веб-приложения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56" name="Google Shape;156;p16"/>
          <p:cNvSpPr txBox="1"/>
          <p:nvPr>
            <p:ph type="ctrTitle"/>
          </p:nvPr>
        </p:nvSpPr>
        <p:spPr>
          <a:xfrm>
            <a:off x="1142375" y="1714450"/>
            <a:ext cx="68544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C2D30"/>
              </a:buClr>
              <a:buSzPts val="1600"/>
              <a:buAutoNum type="arabicPeriod"/>
            </a:pPr>
            <a:r>
              <a:rPr lang="ru">
                <a:solidFill>
                  <a:srgbClr val="2C2D30"/>
                </a:solidFill>
              </a:rPr>
              <a:t>Монолитная.</a:t>
            </a:r>
            <a:endParaRPr>
              <a:solidFill>
                <a:srgbClr val="2C2D30"/>
              </a:solidFill>
            </a:endParaRPr>
          </a:p>
          <a:p>
            <a:pPr indent="-3302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2C2D30"/>
              </a:buClr>
              <a:buSzPts val="1600"/>
              <a:buAutoNum type="arabicPeriod"/>
            </a:pPr>
            <a:r>
              <a:rPr lang="ru">
                <a:solidFill>
                  <a:srgbClr val="2C2D30"/>
                </a:solidFill>
              </a:rPr>
              <a:t>SOA.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157" name="Google Shape;157;p16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6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6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6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6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6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63" name="Google Shape;163;p16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6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6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6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6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6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6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6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6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6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6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6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6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6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6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6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6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6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6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6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183" name="Google Shape;183;p16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16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7"/>
          <p:cNvSpPr txBox="1"/>
          <p:nvPr>
            <p:ph type="ctrTitle"/>
          </p:nvPr>
        </p:nvSpPr>
        <p:spPr>
          <a:xfrm>
            <a:off x="1142400" y="571500"/>
            <a:ext cx="68568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Монолитная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190" name="Google Shape;190;p17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17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7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7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7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7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196" name="Google Shape;196;p17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7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7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7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7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7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7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7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7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7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7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7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7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7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7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7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7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7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7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7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16" name="Google Shape;216;p17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17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18" name="Google Shape;21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94773" y="1755300"/>
            <a:ext cx="6124575" cy="3019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8"/>
          <p:cNvSpPr txBox="1"/>
          <p:nvPr>
            <p:ph type="ctrTitle"/>
          </p:nvPr>
        </p:nvSpPr>
        <p:spPr>
          <a:xfrm>
            <a:off x="1142400" y="571500"/>
            <a:ext cx="68568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Frontend&amp;</a:t>
            </a:r>
            <a:endParaRPr sz="3200">
              <a:solidFill>
                <a:srgbClr val="4C5D6E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Backend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24" name="Google Shape;224;p18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8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8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8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8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8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30" name="Google Shape;230;p18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8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8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8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8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8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8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8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8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8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8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8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8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8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8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8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18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8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8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18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50" name="Google Shape;250;p18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51" name="Google Shape;251;p18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52" name="Google Shape;252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33651" y="391675"/>
            <a:ext cx="4360150" cy="4360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9"/>
          <p:cNvSpPr txBox="1"/>
          <p:nvPr>
            <p:ph type="ctrTitle"/>
          </p:nvPr>
        </p:nvSpPr>
        <p:spPr>
          <a:xfrm>
            <a:off x="1142400" y="571500"/>
            <a:ext cx="68568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SOA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58" name="Google Shape;258;p19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9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9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19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9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19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64" name="Google Shape;264;p19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9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9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9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9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19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9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9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9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19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9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9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9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19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19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9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9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19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19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19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284" name="Google Shape;284;p19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285" name="Google Shape;285;p19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86" name="Google Shape;286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94773" y="1755300"/>
            <a:ext cx="6740503" cy="323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20"/>
          <p:cNvSpPr txBox="1"/>
          <p:nvPr>
            <p:ph type="ctrTitle"/>
          </p:nvPr>
        </p:nvSpPr>
        <p:spPr>
          <a:xfrm>
            <a:off x="1142400" y="571500"/>
            <a:ext cx="68568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SOA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292" name="Google Shape;292;p20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20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20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20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p20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20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298" name="Google Shape;298;p20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20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20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20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20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20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20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20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20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20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20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20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20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20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20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20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p20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20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20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20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18" name="Google Shape;318;p20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19" name="Google Shape;319;p20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20" name="Google Shape;320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94773" y="1755300"/>
            <a:ext cx="5578068" cy="323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noFill/>
      </p:bgPr>
    </p:bg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1"/>
          <p:cNvSpPr txBox="1"/>
          <p:nvPr>
            <p:ph type="ctrTitle"/>
          </p:nvPr>
        </p:nvSpPr>
        <p:spPr>
          <a:xfrm>
            <a:off x="1142400" y="571500"/>
            <a:ext cx="68568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3200">
                <a:solidFill>
                  <a:srgbClr val="4C5D6E"/>
                </a:solidFill>
              </a:rPr>
              <a:t>SOA</a:t>
            </a:r>
            <a:endParaRPr sz="3200">
              <a:solidFill>
                <a:srgbClr val="4C5D6E"/>
              </a:solidFill>
            </a:endParaRPr>
          </a:p>
        </p:txBody>
      </p:sp>
      <p:sp>
        <p:nvSpPr>
          <p:cNvPr id="326" name="Google Shape;326;p21"/>
          <p:cNvSpPr/>
          <p:nvPr/>
        </p:nvSpPr>
        <p:spPr>
          <a:xfrm>
            <a:off x="-799801" y="1714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21"/>
          <p:cNvSpPr/>
          <p:nvPr/>
        </p:nvSpPr>
        <p:spPr>
          <a:xfrm>
            <a:off x="-799801" y="22860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21"/>
          <p:cNvSpPr/>
          <p:nvPr/>
        </p:nvSpPr>
        <p:spPr>
          <a:xfrm>
            <a:off x="-799801" y="2857510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21"/>
          <p:cNvSpPr/>
          <p:nvPr/>
        </p:nvSpPr>
        <p:spPr>
          <a:xfrm>
            <a:off x="-799801" y="34290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21"/>
          <p:cNvSpPr/>
          <p:nvPr/>
        </p:nvSpPr>
        <p:spPr>
          <a:xfrm>
            <a:off x="-799801" y="4000509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21"/>
          <p:cNvSpPr/>
          <p:nvPr/>
        </p:nvSpPr>
        <p:spPr>
          <a:xfrm>
            <a:off x="-799801" y="4572009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</a:t>
            </a:r>
            <a:endParaRPr/>
          </a:p>
        </p:txBody>
      </p:sp>
      <p:sp>
        <p:nvSpPr>
          <p:cNvPr id="332" name="Google Shape;332;p21"/>
          <p:cNvSpPr/>
          <p:nvPr/>
        </p:nvSpPr>
        <p:spPr>
          <a:xfrm>
            <a:off x="-799801" y="11430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21"/>
          <p:cNvSpPr/>
          <p:nvPr/>
        </p:nvSpPr>
        <p:spPr>
          <a:xfrm>
            <a:off x="-799801" y="571511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21"/>
          <p:cNvSpPr/>
          <p:nvPr/>
        </p:nvSpPr>
        <p:spPr>
          <a:xfrm>
            <a:off x="-799801" y="-12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21"/>
          <p:cNvSpPr/>
          <p:nvPr/>
        </p:nvSpPr>
        <p:spPr>
          <a:xfrm>
            <a:off x="23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21"/>
          <p:cNvSpPr/>
          <p:nvPr/>
        </p:nvSpPr>
        <p:spPr>
          <a:xfrm>
            <a:off x="573599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21"/>
          <p:cNvSpPr/>
          <p:nvPr/>
        </p:nvSpPr>
        <p:spPr>
          <a:xfrm>
            <a:off x="1144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21"/>
          <p:cNvSpPr/>
          <p:nvPr/>
        </p:nvSpPr>
        <p:spPr>
          <a:xfrm>
            <a:off x="1715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21"/>
          <p:cNvSpPr/>
          <p:nvPr/>
        </p:nvSpPr>
        <p:spPr>
          <a:xfrm>
            <a:off x="2287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21"/>
          <p:cNvSpPr/>
          <p:nvPr/>
        </p:nvSpPr>
        <p:spPr>
          <a:xfrm>
            <a:off x="2858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21"/>
          <p:cNvSpPr/>
          <p:nvPr/>
        </p:nvSpPr>
        <p:spPr>
          <a:xfrm>
            <a:off x="3429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21"/>
          <p:cNvSpPr/>
          <p:nvPr/>
        </p:nvSpPr>
        <p:spPr>
          <a:xfrm>
            <a:off x="40007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21"/>
          <p:cNvSpPr/>
          <p:nvPr/>
        </p:nvSpPr>
        <p:spPr>
          <a:xfrm>
            <a:off x="45719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21"/>
          <p:cNvSpPr/>
          <p:nvPr/>
        </p:nvSpPr>
        <p:spPr>
          <a:xfrm>
            <a:off x="51431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21"/>
          <p:cNvSpPr/>
          <p:nvPr/>
        </p:nvSpPr>
        <p:spPr>
          <a:xfrm>
            <a:off x="57143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21"/>
          <p:cNvSpPr/>
          <p:nvPr/>
        </p:nvSpPr>
        <p:spPr>
          <a:xfrm>
            <a:off x="6285599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21"/>
          <p:cNvSpPr/>
          <p:nvPr/>
        </p:nvSpPr>
        <p:spPr>
          <a:xfrm>
            <a:off x="68567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21"/>
          <p:cNvSpPr/>
          <p:nvPr/>
        </p:nvSpPr>
        <p:spPr>
          <a:xfrm>
            <a:off x="7427998" y="-800175"/>
            <a:ext cx="571200" cy="57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21"/>
          <p:cNvSpPr/>
          <p:nvPr/>
        </p:nvSpPr>
        <p:spPr>
          <a:xfrm>
            <a:off x="79991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p21"/>
          <p:cNvSpPr/>
          <p:nvPr/>
        </p:nvSpPr>
        <p:spPr>
          <a:xfrm>
            <a:off x="8570398" y="-800175"/>
            <a:ext cx="571200" cy="5715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BDC2C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1" name="Google Shape;351;p21"/>
          <p:cNvSpPr/>
          <p:nvPr/>
        </p:nvSpPr>
        <p:spPr>
          <a:xfrm>
            <a:off x="571173" y="4572011"/>
            <a:ext cx="571200" cy="5715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loading-logo.png" id="352" name="Google Shape;352;p21"/>
          <p:cNvPicPr preferRelativeResize="0"/>
          <p:nvPr/>
        </p:nvPicPr>
        <p:blipFill rotWithShape="1">
          <a:blip r:embed="rId3">
            <a:alphaModFix/>
          </a:blip>
          <a:srcRect b="-14482" l="-19008" r="-19036" t="-14482"/>
          <a:stretch/>
        </p:blipFill>
        <p:spPr>
          <a:xfrm>
            <a:off x="571175" y="4572000"/>
            <a:ext cx="5712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353" name="Google Shape;353;p21"/>
          <p:cNvSpPr/>
          <p:nvPr/>
        </p:nvSpPr>
        <p:spPr>
          <a:xfrm>
            <a:off x="571175" y="0"/>
            <a:ext cx="571200" cy="190200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354" name="Google Shape;354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24327" y="235250"/>
            <a:ext cx="4232051" cy="4719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