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a7b8f1c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a7b8f1c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4a7b8f1c6_0_0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3e182d8e7_0_2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3e182d8e7_0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3e182d8e7_0_271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33aa518f4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33aa518f4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33aa518f4_0_1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3e182d8e7_0_2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3e182d8e7_0_2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3e182d8e7_0_287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e182d8e7_0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e182d8e7_0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3e182d8e7_0_295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3e182d8e7_0_3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3e182d8e7_0_3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23e182d8e7_0_304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4a7b8f1c6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4a7b8f1c6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24a7b8f1c6_0_27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3e182d8e7_0_3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3e182d8e7_0_3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23e182d8e7_0_321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e182d8e7_0_3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3e182d8e7_0_3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3e182d8e7_0_329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33aa518f4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33aa518f4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233aa518f4_0_18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e182d8e7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3e182d8e7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3e182d8e7_0_159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4a7b8f1c6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4a7b8f1c6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4a7b8f1c6_0_35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33aa518f4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33aa518f4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233aa518f4_0_39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a7b8f1c6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4a7b8f1c6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24a7b8f1c6_0_47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3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63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67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67:notes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67:notes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a7b8f1c6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a7b8f1c6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4a7b8f1c6_0_19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3e182d8e7_0_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3e182d8e7_0_1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3e182d8e7_0_176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e182d8e7_0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e182d8e7_0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3e182d8e7_0_185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e182d8e7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e182d8e7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3e182d8e7_0_167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a71e2b59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4a71e2b59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24a71e2b59_0_6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a7b8f1c6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4a7b8f1c6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4a7b8f1c6_0_7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3e182d8e7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3e182d8e7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3e182d8e7_0_194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>
  <p:cSld name="Титульный слайд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303837" y="4581525"/>
            <a:ext cx="6121400" cy="151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5303837" y="2276475"/>
            <a:ext cx="6121400" cy="2305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2" type="body"/>
          </p:nvPr>
        </p:nvSpPr>
        <p:spPr>
          <a:xfrm>
            <a:off x="5303837" y="760412"/>
            <a:ext cx="6121401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A8B7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3" type="body"/>
          </p:nvPr>
        </p:nvSpPr>
        <p:spPr>
          <a:xfrm>
            <a:off x="5303837" y="1520825"/>
            <a:ext cx="6121401" cy="755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>
            <p:ph idx="4" type="pic"/>
          </p:nvPr>
        </p:nvSpPr>
        <p:spPr>
          <a:xfrm>
            <a:off x="766762" y="1520823"/>
            <a:ext cx="3781425" cy="3816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ри объекта">
  <p:cSld name="Три объекта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1139824" y="760412"/>
            <a:ext cx="3048364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8003813" y="760412"/>
            <a:ext cx="3055075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3" type="body"/>
          </p:nvPr>
        </p:nvSpPr>
        <p:spPr>
          <a:xfrm>
            <a:off x="4548187" y="760412"/>
            <a:ext cx="3095625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1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4 объекта">
  <p:cSld name="Заголовок и 4 объекта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766762" y="760412"/>
            <a:ext cx="1065847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766764" y="2633322"/>
            <a:ext cx="2393999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2" type="body"/>
          </p:nvPr>
        </p:nvSpPr>
        <p:spPr>
          <a:xfrm>
            <a:off x="6276001" y="2633322"/>
            <a:ext cx="2388886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3" type="body"/>
          </p:nvPr>
        </p:nvSpPr>
        <p:spPr>
          <a:xfrm>
            <a:off x="3520764" y="2633322"/>
            <a:ext cx="2395236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4" type="body"/>
          </p:nvPr>
        </p:nvSpPr>
        <p:spPr>
          <a:xfrm>
            <a:off x="9024888" y="2633321"/>
            <a:ext cx="2400349" cy="3099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2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объекта">
  <p:cSld name="4 объекта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766764" y="760412"/>
            <a:ext cx="2393999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6276001" y="760412"/>
            <a:ext cx="2388886" cy="4972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idx="3" type="body"/>
          </p:nvPr>
        </p:nvSpPr>
        <p:spPr>
          <a:xfrm>
            <a:off x="3520764" y="760412"/>
            <a:ext cx="2395236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4" type="body"/>
          </p:nvPr>
        </p:nvSpPr>
        <p:spPr>
          <a:xfrm>
            <a:off x="9024888" y="760412"/>
            <a:ext cx="2400349" cy="4972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3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вадратная каритнка с подписью">
  <p:cSld name="Квадратная каритнка с подписью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7656513" y="3022950"/>
            <a:ext cx="3779836" cy="307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idx="2" type="body"/>
          </p:nvPr>
        </p:nvSpPr>
        <p:spPr>
          <a:xfrm>
            <a:off x="7656513" y="755650"/>
            <a:ext cx="3779836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4"/>
          <p:cNvSpPr/>
          <p:nvPr>
            <p:ph idx="3" type="pic"/>
          </p:nvPr>
        </p:nvSpPr>
        <p:spPr>
          <a:xfrm>
            <a:off x="0" y="0"/>
            <a:ext cx="6899487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4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ая каритнка с подписью">
  <p:cSld name="Вертикальная каритнка с подписью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6096001" y="3022950"/>
            <a:ext cx="5340350" cy="307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2" type="body"/>
          </p:nvPr>
        </p:nvSpPr>
        <p:spPr>
          <a:xfrm>
            <a:off x="6096001" y="755650"/>
            <a:ext cx="5340350" cy="22669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15"/>
          <p:cNvSpPr/>
          <p:nvPr>
            <p:ph idx="3" type="pic"/>
          </p:nvPr>
        </p:nvSpPr>
        <p:spPr>
          <a:xfrm>
            <a:off x="0" y="0"/>
            <a:ext cx="534035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5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Горизонтальная каритнка с подписью">
  <p:cSld name="Горизонтальная каритнка с подписью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6888163" y="3022950"/>
            <a:ext cx="4548187" cy="2314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2" type="body"/>
          </p:nvPr>
        </p:nvSpPr>
        <p:spPr>
          <a:xfrm>
            <a:off x="6888163" y="1520824"/>
            <a:ext cx="4548187" cy="1501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6"/>
          <p:cNvSpPr/>
          <p:nvPr>
            <p:ph idx="3" type="pic"/>
          </p:nvPr>
        </p:nvSpPr>
        <p:spPr>
          <a:xfrm>
            <a:off x="759597" y="1520824"/>
            <a:ext cx="5336401" cy="381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6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>
  <p:cSld name="Пустой слайд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2C2D3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512000" y="743125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511999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6276000" y="2636474"/>
            <a:ext cx="4404000" cy="3096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сравнение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1512000" y="760412"/>
            <a:ext cx="9167999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512000" y="2636475"/>
            <a:ext cx="4404000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1512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3" type="body"/>
          </p:nvPr>
        </p:nvSpPr>
        <p:spPr>
          <a:xfrm>
            <a:off x="6276000" y="2633319"/>
            <a:ext cx="4404000" cy="760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4" type="body"/>
          </p:nvPr>
        </p:nvSpPr>
        <p:spPr>
          <a:xfrm>
            <a:off x="6276000" y="3753732"/>
            <a:ext cx="4404000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>
  <p:cSld name="Сравнение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idx="1" type="body"/>
          </p:nvPr>
        </p:nvSpPr>
        <p:spPr>
          <a:xfrm>
            <a:off x="1512000" y="760412"/>
            <a:ext cx="4404000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1512000" y="1877669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275998" y="757256"/>
            <a:ext cx="4404000" cy="760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276000" y="1877669"/>
            <a:ext cx="4404000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>
  <p:cSld name="Два объекта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idx="1" type="body"/>
          </p:nvPr>
        </p:nvSpPr>
        <p:spPr>
          <a:xfrm>
            <a:off x="1512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6276000" y="760412"/>
            <a:ext cx="4404000" cy="497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три подзаголоавка с объектами">
  <p:cSld name="Заголовок три подзаголоавка с объектами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1139824" y="2636475"/>
            <a:ext cx="3048364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1139824" y="3753732"/>
            <a:ext cx="3048364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3" type="body"/>
          </p:nvPr>
        </p:nvSpPr>
        <p:spPr>
          <a:xfrm>
            <a:off x="8003813" y="2633321"/>
            <a:ext cx="3055075" cy="76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4" type="body"/>
          </p:nvPr>
        </p:nvSpPr>
        <p:spPr>
          <a:xfrm>
            <a:off x="8003813" y="3753732"/>
            <a:ext cx="3055075" cy="1979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5" type="body"/>
          </p:nvPr>
        </p:nvSpPr>
        <p:spPr>
          <a:xfrm>
            <a:off x="4548187" y="263332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6" type="body"/>
          </p:nvPr>
        </p:nvSpPr>
        <p:spPr>
          <a:xfrm>
            <a:off x="4548187" y="3753732"/>
            <a:ext cx="3095625" cy="1979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8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 трех объектов">
  <p:cSld name="Сравнение трех объектов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" type="body"/>
          </p:nvPr>
        </p:nvSpPr>
        <p:spPr>
          <a:xfrm>
            <a:off x="1139824" y="760412"/>
            <a:ext cx="3048364" cy="757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1139824" y="1877669"/>
            <a:ext cx="3048364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3" type="body"/>
          </p:nvPr>
        </p:nvSpPr>
        <p:spPr>
          <a:xfrm>
            <a:off x="8003813" y="757258"/>
            <a:ext cx="3055075" cy="76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4" type="body"/>
          </p:nvPr>
        </p:nvSpPr>
        <p:spPr>
          <a:xfrm>
            <a:off x="8003813" y="1877669"/>
            <a:ext cx="3055075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5" type="body"/>
          </p:nvPr>
        </p:nvSpPr>
        <p:spPr>
          <a:xfrm>
            <a:off x="4548187" y="760412"/>
            <a:ext cx="3095625" cy="760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6" type="body"/>
          </p:nvPr>
        </p:nvSpPr>
        <p:spPr>
          <a:xfrm>
            <a:off x="4548187" y="1877669"/>
            <a:ext cx="3095625" cy="3855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9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три объекта">
  <p:cSld name="Заголовок три объекта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1139824" y="760412"/>
            <a:ext cx="9919064" cy="1512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1139824" y="2633321"/>
            <a:ext cx="3048364" cy="30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2" type="body"/>
          </p:nvPr>
        </p:nvSpPr>
        <p:spPr>
          <a:xfrm>
            <a:off x="8003813" y="2633321"/>
            <a:ext cx="3055075" cy="30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3" type="body"/>
          </p:nvPr>
        </p:nvSpPr>
        <p:spPr>
          <a:xfrm>
            <a:off x="4548187" y="2633322"/>
            <a:ext cx="3095625" cy="3099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0"/>
          <p:cNvSpPr/>
          <p:nvPr/>
        </p:nvSpPr>
        <p:spPr>
          <a:xfrm>
            <a:off x="766762" y="0"/>
            <a:ext cx="757236" cy="251999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766762" y="6102000"/>
            <a:ext cx="757236" cy="75600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2224" y="6198237"/>
            <a:ext cx="526311" cy="5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3998" y="760412"/>
            <a:ext cx="9132888" cy="1520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23999" y="2636475"/>
            <a:ext cx="9132890" cy="3096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idx="4294967295" type="ctrTitle"/>
          </p:nvPr>
        </p:nvSpPr>
        <p:spPr>
          <a:xfrm>
            <a:off x="5303824" y="2200275"/>
            <a:ext cx="64290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-RU" sz="34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Основы</a:t>
            </a:r>
            <a:r>
              <a:rPr lang="ru-RU" sz="3400"/>
              <a:t> </a:t>
            </a:r>
            <a:r>
              <a:rPr b="0" i="0" lang="ru-RU" sz="34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 компьютерных сетей</a:t>
            </a:r>
            <a:endParaRPr b="0" i="0" sz="34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lang="ru-RU" sz="3400"/>
              <a:t>Технология Ethernet. Часть 2</a:t>
            </a:r>
            <a:endParaRPr sz="3400"/>
          </a:p>
        </p:txBody>
      </p:sp>
      <p:sp>
        <p:nvSpPr>
          <p:cNvPr id="139" name="Google Shape;139;p18"/>
          <p:cNvSpPr txBox="1"/>
          <p:nvPr>
            <p:ph idx="1" type="subTitle"/>
          </p:nvPr>
        </p:nvSpPr>
        <p:spPr>
          <a:xfrm>
            <a:off x="5303837" y="4432721"/>
            <a:ext cx="61215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</a:pPr>
            <a:r>
              <a:rPr lang="ru-RU" sz="1800"/>
              <a:t>Основные концепции технологии Ethernet. CSMA/CD. MAC - адресация. Формат Ethernet фрейма. Коммутация. Микросегментация. Диагностика канального уровня</a:t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40" name="Google Shape;140;p18"/>
          <p:cNvSpPr txBox="1"/>
          <p:nvPr/>
        </p:nvSpPr>
        <p:spPr>
          <a:xfrm>
            <a:off x="5303837" y="765175"/>
            <a:ext cx="6121400" cy="755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99A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303837" y="1825625"/>
            <a:ext cx="61215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A8B7"/>
              </a:buClr>
              <a:buFont typeface="Arial"/>
              <a:buNone/>
            </a:pPr>
            <a:r>
              <a:rPr b="0" i="0" lang="ru-RU" sz="2400" u="none" cap="none" strike="noStrike">
                <a:solidFill>
                  <a:srgbClr val="99A8B7"/>
                </a:solidFill>
                <a:latin typeface="Arial"/>
                <a:ea typeface="Arial"/>
                <a:cs typeface="Arial"/>
                <a:sym typeface="Arial"/>
              </a:rPr>
              <a:t>Компьютерные сети</a:t>
            </a:r>
            <a:endParaRPr b="0" i="0" sz="2400" u="none" cap="none" strike="noStrike">
              <a:solidFill>
                <a:srgbClr val="99A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сети.png"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237" y="1749437"/>
            <a:ext cx="3781500" cy="37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Collision domain</a:t>
            </a:r>
            <a:endParaRPr/>
          </a:p>
        </p:txBody>
      </p:sp>
      <p:sp>
        <p:nvSpPr>
          <p:cNvPr id="210" name="Google Shape;210;p27"/>
          <p:cNvSpPr txBox="1"/>
          <p:nvPr>
            <p:ph idx="1" type="body"/>
          </p:nvPr>
        </p:nvSpPr>
        <p:spPr>
          <a:xfrm>
            <a:off x="1512000" y="2551800"/>
            <a:ext cx="9168000" cy="258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</a:rPr>
              <a:t>Collision domain </a:t>
            </a:r>
            <a:r>
              <a:rPr lang="ru-RU" sz="2400">
                <a:solidFill>
                  <a:srgbClr val="7F7F7F"/>
                </a:solidFill>
              </a:rPr>
              <a:t>- это часть сети Ethernet, все узлы которой конкурируют за общую разделяемую среду передачи и, следовательно, каждый узел которой может создать коллизию с любым другим узлом этой части сети. 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7F7F7F"/>
                </a:solidFill>
              </a:rPr>
              <a:t>В случае с “шиной” и </a:t>
            </a:r>
            <a:r>
              <a:rPr b="1" lang="ru-RU" sz="2400">
                <a:solidFill>
                  <a:srgbClr val="7F7F7F"/>
                </a:solidFill>
              </a:rPr>
              <a:t>“звездой” на хабах</a:t>
            </a:r>
            <a:r>
              <a:rPr lang="ru-RU" sz="2400">
                <a:solidFill>
                  <a:srgbClr val="7F7F7F"/>
                </a:solidFill>
              </a:rPr>
              <a:t>, доменом коллизий является </a:t>
            </a:r>
            <a:r>
              <a:rPr b="1" lang="ru-RU" sz="2400">
                <a:solidFill>
                  <a:srgbClr val="7F7F7F"/>
                </a:solidFill>
              </a:rPr>
              <a:t>вся сеть</a:t>
            </a:r>
            <a:r>
              <a:rPr lang="ru-RU" sz="2400">
                <a:solidFill>
                  <a:srgbClr val="7F7F7F"/>
                </a:solidFill>
              </a:rPr>
              <a:t>.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rgbClr val="2F5897"/>
                </a:solidFill>
              </a:rPr>
              <a:t>Оставшиеся проблемы после перехода к топологии «Звезда»</a:t>
            </a:r>
            <a:endParaRPr sz="4500"/>
          </a:p>
        </p:txBody>
      </p:sp>
      <p:sp>
        <p:nvSpPr>
          <p:cNvPr id="217" name="Google Shape;217;p28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</a:rPr>
              <a:t>Коллизии. </a:t>
            </a:r>
            <a:r>
              <a:rPr lang="ru-RU" sz="2400">
                <a:solidFill>
                  <a:srgbClr val="7F7F7F"/>
                </a:solidFill>
              </a:rPr>
              <a:t>При возрастании количества устройств в сети и интенсивности обмена данными сеть становиться практически неработоспособной.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</a:rPr>
              <a:t>Режим half-duplex. </a:t>
            </a:r>
            <a:r>
              <a:rPr lang="ru-RU" sz="2400">
                <a:solidFill>
                  <a:srgbClr val="7F7F7F"/>
                </a:solidFill>
              </a:rPr>
              <a:t>Устройство не может одновременно вести прием и передачу.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300" y="2714250"/>
            <a:ext cx="7656424" cy="41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2738" y="75825"/>
            <a:ext cx="6124575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>
            <p:ph type="title"/>
          </p:nvPr>
        </p:nvSpPr>
        <p:spPr>
          <a:xfrm>
            <a:off x="1512000" y="148375"/>
            <a:ext cx="9168000" cy="12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2F5897"/>
                </a:solidFill>
              </a:rPr>
              <a:t>Таблица коммутации</a:t>
            </a:r>
            <a:endParaRPr/>
          </a:p>
        </p:txBody>
      </p:sp>
      <p:pic>
        <p:nvPicPr>
          <p:cNvPr id="231" name="Google Shape;23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938" y="1303800"/>
            <a:ext cx="8239125" cy="57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type="title"/>
          </p:nvPr>
        </p:nvSpPr>
        <p:spPr>
          <a:xfrm>
            <a:off x="1512000" y="148375"/>
            <a:ext cx="9168000" cy="12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2F5897"/>
                </a:solidFill>
              </a:rPr>
              <a:t>Внутренний буфер коммутатора. Store and forward.</a:t>
            </a:r>
            <a:endParaRPr/>
          </a:p>
        </p:txBody>
      </p:sp>
      <p:pic>
        <p:nvPicPr>
          <p:cNvPr id="238" name="Google Shape;23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475" y="1581150"/>
            <a:ext cx="77343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>
            <p:ph type="title"/>
          </p:nvPr>
        </p:nvSpPr>
        <p:spPr>
          <a:xfrm>
            <a:off x="1512000" y="307125"/>
            <a:ext cx="9168000" cy="19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Full duplex</a:t>
            </a:r>
            <a:endParaRPr/>
          </a:p>
        </p:txBody>
      </p:sp>
      <p:sp>
        <p:nvSpPr>
          <p:cNvPr id="245" name="Google Shape;245;p32"/>
          <p:cNvSpPr txBox="1"/>
          <p:nvPr>
            <p:ph idx="1" type="body"/>
          </p:nvPr>
        </p:nvSpPr>
        <p:spPr>
          <a:xfrm>
            <a:off x="1512000" y="1323125"/>
            <a:ext cx="9168000" cy="23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</a:rPr>
              <a:t> Порт коммутатора </a:t>
            </a:r>
            <a:r>
              <a:rPr b="1" lang="ru-RU" sz="2400">
                <a:solidFill>
                  <a:srgbClr val="000000"/>
                </a:solidFill>
              </a:rPr>
              <a:t>может</a:t>
            </a:r>
            <a:r>
              <a:rPr lang="ru-RU" sz="2400">
                <a:solidFill>
                  <a:srgbClr val="000000"/>
                </a:solidFill>
              </a:rPr>
              <a:t> вести одновременную передачу и приём, иными словами, коммутатор может работать в режиме </a:t>
            </a:r>
            <a:r>
              <a:rPr b="1" lang="ru-RU" sz="2400">
                <a:solidFill>
                  <a:srgbClr val="000000"/>
                </a:solidFill>
              </a:rPr>
              <a:t>full duplex</a:t>
            </a:r>
            <a:r>
              <a:rPr lang="ru-RU" sz="2400">
                <a:solidFill>
                  <a:srgbClr val="000000"/>
                </a:solidFill>
              </a:rPr>
              <a:t>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7125" y="3201988"/>
            <a:ext cx="6762750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Gigabit Ethernet switch</a:t>
            </a:r>
            <a:endParaRPr/>
          </a:p>
        </p:txBody>
      </p:sp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5100" y="2268000"/>
            <a:ext cx="6781800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613" y="1299713"/>
            <a:ext cx="10010775" cy="56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4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Fast Ethernet switch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847" y="273800"/>
            <a:ext cx="77383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 txBox="1"/>
          <p:nvPr>
            <p:ph type="title"/>
          </p:nvPr>
        </p:nvSpPr>
        <p:spPr>
          <a:xfrm>
            <a:off x="1512000" y="756000"/>
            <a:ext cx="9168000" cy="10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Gigabit Ethernet switch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/>
          <p:nvPr>
            <p:ph type="title"/>
          </p:nvPr>
        </p:nvSpPr>
        <p:spPr>
          <a:xfrm>
            <a:off x="564000" y="776250"/>
            <a:ext cx="11064000" cy="69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0000"/>
                </a:solidFill>
              </a:rPr>
              <a:t>Collision domain</a:t>
            </a:r>
            <a:r>
              <a:rPr lang="ru-RU">
                <a:solidFill>
                  <a:srgbClr val="2F5897"/>
                </a:solidFill>
              </a:rPr>
              <a:t> </a:t>
            </a:r>
            <a:r>
              <a:rPr lang="ru-RU">
                <a:solidFill>
                  <a:srgbClr val="000000"/>
                </a:solidFill>
              </a:rPr>
              <a:t>vs</a:t>
            </a:r>
            <a:r>
              <a:rPr lang="ru-RU">
                <a:solidFill>
                  <a:srgbClr val="2F5897"/>
                </a:solidFill>
              </a:rPr>
              <a:t> broadcast domain</a:t>
            </a:r>
            <a:endParaRPr>
              <a:solidFill>
                <a:srgbClr val="2F5897"/>
              </a:solidFill>
            </a:endParaRPr>
          </a:p>
        </p:txBody>
      </p:sp>
      <p:pic>
        <p:nvPicPr>
          <p:cNvPr descr="Снимок.PNG" id="274" name="Google Shape;2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900" y="2005250"/>
            <a:ext cx="4648200" cy="44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Четыре задачи, требующие решения:</a:t>
            </a:r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</a:rPr>
              <a:t>1.Решить вопрос с адресацией фреймов.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</a:rPr>
              <a:t>2.Решить вопрос проверки целостности фрейма после приёма.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</a:rPr>
              <a:t>3.Решить, какому протоколу отдать этот пакет для дальнейшей обработки.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</a:rPr>
              <a:t>4.Решить проблему с множественным доступом к среде передачи данных.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Первые три задачи решает формат Ethernet кадра, четвёртую решает алгоритм CSMA/CD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>
            <p:ph type="title"/>
          </p:nvPr>
        </p:nvSpPr>
        <p:spPr>
          <a:xfrm>
            <a:off x="1512000" y="319925"/>
            <a:ext cx="9168000" cy="69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2F5897"/>
                </a:solidFill>
              </a:rPr>
              <a:t>Микросегментация</a:t>
            </a:r>
            <a:endParaRPr>
              <a:solidFill>
                <a:srgbClr val="2F5897"/>
              </a:solidFill>
            </a:endParaRPr>
          </a:p>
        </p:txBody>
      </p:sp>
      <p:pic>
        <p:nvPicPr>
          <p:cNvPr descr="Снимок.PNG" id="281" name="Google Shape;28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3700" y="1154175"/>
            <a:ext cx="6664600" cy="570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2F5897"/>
                </a:solidFill>
              </a:rPr>
              <a:t>Петля коммутации</a:t>
            </a:r>
            <a:endParaRPr>
              <a:solidFill>
                <a:srgbClr val="2F5897"/>
              </a:solidFill>
            </a:endParaRPr>
          </a:p>
        </p:txBody>
      </p:sp>
      <p:pic>
        <p:nvPicPr>
          <p:cNvPr descr="Снимок.PNG" id="288" name="Google Shape;28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925" y="2158250"/>
            <a:ext cx="7980150" cy="35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/>
          <p:nvPr>
            <p:ph type="title"/>
          </p:nvPr>
        </p:nvSpPr>
        <p:spPr>
          <a:xfrm>
            <a:off x="1512000" y="307125"/>
            <a:ext cx="9168000" cy="19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Практика</a:t>
            </a:r>
            <a:endParaRPr/>
          </a:p>
        </p:txBody>
      </p:sp>
      <p:sp>
        <p:nvSpPr>
          <p:cNvPr id="295" name="Google Shape;295;p39"/>
          <p:cNvSpPr txBox="1"/>
          <p:nvPr>
            <p:ph idx="1" type="body"/>
          </p:nvPr>
        </p:nvSpPr>
        <p:spPr>
          <a:xfrm>
            <a:off x="1512000" y="2363025"/>
            <a:ext cx="9168000" cy="23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400"/>
              <a:buChar char="●"/>
            </a:pPr>
            <a:r>
              <a:rPr lang="ru-RU" sz="2400">
                <a:solidFill>
                  <a:srgbClr val="7F7F7F"/>
                </a:solidFill>
              </a:rPr>
              <a:t>Изучение Cisco CLI в Packet Tracer.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/>
          <p:nvPr>
            <p:ph idx="1" type="body"/>
          </p:nvPr>
        </p:nvSpPr>
        <p:spPr>
          <a:xfrm>
            <a:off x="1512000" y="2247000"/>
            <a:ext cx="9168000" cy="31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Прочитать методичку к текущему занятию.</a:t>
            </a:r>
            <a:endParaRPr sz="2400"/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-RU" sz="2400"/>
              <a:t>Работа в Cisco Packet Tracer. Задание в прикрепленном файле.</a:t>
            </a:r>
            <a:endParaRPr sz="2400"/>
          </a:p>
        </p:txBody>
      </p:sp>
      <p:pic>
        <p:nvPicPr>
          <p:cNvPr id="302" name="Google Shape;30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25" y="396000"/>
            <a:ext cx="1533525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0"/>
          <p:cNvSpPr txBox="1"/>
          <p:nvPr>
            <p:ph type="title"/>
          </p:nvPr>
        </p:nvSpPr>
        <p:spPr>
          <a:xfrm>
            <a:off x="1512000" y="303225"/>
            <a:ext cx="9168000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lang="ru-RU"/>
              <a:t>Практическое</a:t>
            </a: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 задание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>
            <p:ph type="title"/>
          </p:nvPr>
        </p:nvSpPr>
        <p:spPr>
          <a:xfrm>
            <a:off x="1512000" y="756000"/>
            <a:ext cx="9167999" cy="15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D6E"/>
              </a:buClr>
              <a:buFont typeface="Arial"/>
              <a:buNone/>
            </a:pPr>
            <a:r>
              <a:rPr b="0" i="0" lang="ru-RU" sz="48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Вопросы?</a:t>
            </a:r>
            <a:endParaRPr b="0" i="0" sz="4800" u="none" cap="none" strike="noStrike">
              <a:solidFill>
                <a:srgbClr val="4C5D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1"/>
          <p:cNvSpPr txBox="1"/>
          <p:nvPr>
            <p:ph idx="1" type="body"/>
          </p:nvPr>
        </p:nvSpPr>
        <p:spPr>
          <a:xfrm>
            <a:off x="1512000" y="2628000"/>
            <a:ext cx="9167999" cy="3104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b="0" i="0" lang="ru-RU" sz="4000" u="none" cap="none" strike="noStrike">
                <a:solidFill>
                  <a:srgbClr val="4C5D6E"/>
                </a:solidFill>
                <a:latin typeface="Arial"/>
                <a:ea typeface="Arial"/>
                <a:cs typeface="Arial"/>
                <a:sym typeface="Arial"/>
              </a:rPr>
              <a:t>На следующем занятии…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rPr lang="ru-RU" sz="4000"/>
              <a:t>Сетевой уровень. Часть 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C2D30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2C2D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5870" y="307668"/>
            <a:ext cx="2408664" cy="240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4219" y="0"/>
            <a:ext cx="3237781" cy="289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42712" y="4031980"/>
            <a:ext cx="2660794" cy="252582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 txBox="1"/>
          <p:nvPr/>
        </p:nvSpPr>
        <p:spPr>
          <a:xfrm>
            <a:off x="2609700" y="5097300"/>
            <a:ext cx="52191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Классовая IPv4 - адресация. Протокол  ARP: связь IP-адреса и MAC-адреса. Формат IPv4 - пакета. Статическая маршрутизация. Диагностика сетевого уровня.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Адресация в Ethernet</a:t>
            </a:r>
            <a:endParaRPr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1512000" y="2704200"/>
            <a:ext cx="9168000" cy="27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7F7F7F"/>
                </a:solidFill>
              </a:rPr>
              <a:t>В качестве адресации устройств придумали MAC (media access control) адреса.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</a:rPr>
              <a:t>MAC-адрес </a:t>
            </a:r>
            <a:r>
              <a:rPr lang="ru-RU" sz="2400">
                <a:solidFill>
                  <a:srgbClr val="7F7F7F"/>
                </a:solidFill>
              </a:rPr>
              <a:t>– уникальное(относительно) 6-ти байтовое число, которое принято записывать в </a:t>
            </a:r>
            <a:r>
              <a:rPr b="1" lang="ru-RU" sz="2400">
                <a:solidFill>
                  <a:srgbClr val="7F7F7F"/>
                </a:solidFill>
              </a:rPr>
              <a:t>HEX</a:t>
            </a:r>
            <a:r>
              <a:rPr lang="ru-RU" sz="2400">
                <a:solidFill>
                  <a:srgbClr val="7F7F7F"/>
                </a:solidFill>
              </a:rPr>
              <a:t> виде, например:  </a:t>
            </a:r>
            <a:r>
              <a:rPr b="1" lang="ru-RU" sz="2400">
                <a:solidFill>
                  <a:srgbClr val="7F7F7F"/>
                </a:solidFill>
              </a:rPr>
              <a:t>00-11-95-1C-D8-02</a:t>
            </a:r>
            <a:r>
              <a:rPr lang="ru-RU" sz="2400">
                <a:solidFill>
                  <a:srgbClr val="7F7F7F"/>
                </a:solidFill>
              </a:rPr>
              <a:t>.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MAC-address</a:t>
            </a:r>
            <a:endParaRPr/>
          </a:p>
        </p:txBody>
      </p:sp>
      <p:sp>
        <p:nvSpPr>
          <p:cNvPr id="163" name="Google Shape;163;p21"/>
          <p:cNvSpPr txBox="1"/>
          <p:nvPr>
            <p:ph idx="1" type="body"/>
          </p:nvPr>
        </p:nvSpPr>
        <p:spPr>
          <a:xfrm>
            <a:off x="1512000" y="2628000"/>
            <a:ext cx="91680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7F7F7F"/>
                </a:solidFill>
              </a:rPr>
              <a:t>MAC-адрес состоит из двух частей, первая распределяется между производителями оборудования, а вторая распределяется самим производителем. Таким образом по MAC-адресу можно понять фирму-производитель оборудования (если адрес не был программно изменен).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400" y="4212288"/>
            <a:ext cx="4829175" cy="1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Broadcast MAC адрес</a:t>
            </a:r>
            <a:endParaRPr/>
          </a:p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1512000" y="2628000"/>
            <a:ext cx="9168000" cy="310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000" y="3149600"/>
            <a:ext cx="868680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Формат Ethernet фрейма</a:t>
            </a:r>
            <a:endParaRPr/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1512000" y="1989875"/>
            <a:ext cx="9168000" cy="24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7F7F7F"/>
                </a:solidFill>
              </a:rPr>
              <a:t>В качестве адресации устройств придумали MAC (media access control) адреса.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</a:rPr>
              <a:t>MAC адрес </a:t>
            </a:r>
            <a:r>
              <a:rPr lang="ru-RU" sz="2400">
                <a:solidFill>
                  <a:srgbClr val="7F7F7F"/>
                </a:solidFill>
              </a:rPr>
              <a:t>– уникальное(относительно) 6-ти байтовое число, которое принято записывать в </a:t>
            </a:r>
            <a:r>
              <a:rPr b="1" lang="ru-RU" sz="2400">
                <a:solidFill>
                  <a:srgbClr val="7F7F7F"/>
                </a:solidFill>
              </a:rPr>
              <a:t>HEX</a:t>
            </a:r>
            <a:r>
              <a:rPr lang="ru-RU" sz="2400">
                <a:solidFill>
                  <a:srgbClr val="7F7F7F"/>
                </a:solidFill>
              </a:rPr>
              <a:t> виде, например:  </a:t>
            </a:r>
            <a:r>
              <a:rPr b="1" lang="ru-RU" sz="2400">
                <a:solidFill>
                  <a:srgbClr val="7F7F7F"/>
                </a:solidFill>
              </a:rPr>
              <a:t>00-11-95-1C-D8-02</a:t>
            </a:r>
            <a:r>
              <a:rPr lang="ru-RU" sz="2400">
                <a:solidFill>
                  <a:srgbClr val="7F7F7F"/>
                </a:solidFill>
              </a:rPr>
              <a:t>.</a:t>
            </a:r>
            <a:endParaRPr sz="2400"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4343400"/>
            <a:ext cx="80772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MTU</a:t>
            </a:r>
            <a:endParaRPr/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1512000" y="1837475"/>
            <a:ext cx="9168000" cy="24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F7F7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666666"/>
                </a:solidFill>
              </a:rPr>
              <a:t>MTU</a:t>
            </a:r>
            <a:r>
              <a:rPr lang="ru-RU" sz="2400">
                <a:solidFill>
                  <a:srgbClr val="666666"/>
                </a:solidFill>
              </a:rPr>
              <a:t> (Maximum Transmission Unit; максимальная единица передачи) -  максимальный размер пакета, который может быть передан по сети без фрагментации. Для Ethernet это значение составляет 1500 байт</a:t>
            </a:r>
            <a:r>
              <a:rPr lang="ru-RU" sz="1100">
                <a:solidFill>
                  <a:srgbClr val="666666"/>
                </a:solidFill>
              </a:rPr>
              <a:t>.</a:t>
            </a:r>
            <a:endParaRPr sz="2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4343400"/>
            <a:ext cx="80772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5400">
                <a:solidFill>
                  <a:srgbClr val="2F5897"/>
                </a:solidFill>
              </a:rPr>
              <a:t>Broadcast domain</a:t>
            </a:r>
            <a:endParaRPr sz="5400">
              <a:solidFill>
                <a:srgbClr val="2F5897"/>
              </a:solidFill>
            </a:endParaRPr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1512000" y="2475600"/>
            <a:ext cx="9168000" cy="21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7F7F7F"/>
                </a:solidFill>
              </a:rPr>
              <a:t>Broadcast domain</a:t>
            </a:r>
            <a:r>
              <a:rPr lang="ru-RU" sz="2400">
                <a:solidFill>
                  <a:srgbClr val="7F7F7F"/>
                </a:solidFill>
              </a:rPr>
              <a:t> - это часть компьютерной сети, все хосты которой получат один и тот же широковещательный фрейм.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1512000" y="756000"/>
            <a:ext cx="9168000" cy="15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2F5897"/>
                </a:solidFill>
              </a:rPr>
              <a:t>Коллизии</a:t>
            </a:r>
            <a:endParaRPr/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1512000" y="1989875"/>
            <a:ext cx="9168000" cy="374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7F7F7F"/>
                </a:solidFill>
              </a:rPr>
              <a:t>Коллизия</a:t>
            </a:r>
            <a:r>
              <a:rPr lang="ru-RU">
                <a:solidFill>
                  <a:srgbClr val="7F7F7F"/>
                </a:solidFill>
              </a:rPr>
              <a:t> – это «столкновение» двух и более сигналов, когда несколько станций начинают передачу со слишком маленькой разницей во времени. В результате, передаваемые данные становятся испорченными.</a:t>
            </a:r>
            <a:endParaRPr>
              <a:solidFill>
                <a:srgbClr val="7F7F7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ru-RU">
                <a:solidFill>
                  <a:srgbClr val="7F7F7F"/>
                </a:solidFill>
              </a:rPr>
              <a:t>CSMA/CD</a:t>
            </a:r>
            <a:r>
              <a:rPr lang="ru-RU">
                <a:solidFill>
                  <a:srgbClr val="7F7F7F"/>
                </a:solidFill>
              </a:rPr>
              <a:t> (Carrier Sense Multiple Access with Collision Detection — множественный доступ с контролем несущей и обнаружением коллизий) – технология, используемая в Ethernet для совместного доступа к среде передачи данных, позволяющая обнаруживать возникающие коллизии и принимать меры по их уменьшению и устранению.</a:t>
            </a:r>
            <a:endParaRPr>
              <a:solidFill>
                <a:srgbClr val="7F7F7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438" y="5157788"/>
            <a:ext cx="6238875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GeekBrains">
  <a:themeElements>
    <a:clrScheme name="GeekBrains">
      <a:dk1>
        <a:srgbClr val="2C2D30"/>
      </a:dk1>
      <a:lt1>
        <a:srgbClr val="F9F9FB"/>
      </a:lt1>
      <a:dk2>
        <a:srgbClr val="4C5D6E"/>
      </a:dk2>
      <a:lt2>
        <a:srgbClr val="FFFFFF"/>
      </a:lt2>
      <a:accent1>
        <a:srgbClr val="177BBB"/>
      </a:accent1>
      <a:accent2>
        <a:srgbClr val="4DB6AC"/>
      </a:accent2>
      <a:accent3>
        <a:srgbClr val="FCC87B"/>
      </a:accent3>
      <a:accent4>
        <a:srgbClr val="C94D4C"/>
      </a:accent4>
      <a:accent5>
        <a:srgbClr val="9277C3"/>
      </a:accent5>
      <a:accent6>
        <a:srgbClr val="99A8B7"/>
      </a:accent6>
      <a:hlink>
        <a:srgbClr val="177BBB"/>
      </a:hlink>
      <a:folHlink>
        <a:srgbClr val="9277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