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799" cy="458788"/>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2" y="0"/>
            <a:ext cx="2971799" cy="458788"/>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799" cy="458786"/>
          </a:xfrm>
          <a:prstGeom prst="rect">
            <a:avLst/>
          </a:prstGeom>
          <a:noFill/>
          <a:ln>
            <a:noFill/>
          </a:ln>
        </p:spPr>
        <p:txBody>
          <a:bodyPr anchorCtr="0" anchor="b" bIns="91425" lIns="91425" spcFirstLastPara="1" rIns="91425" wrap="square" tIns="91425">
            <a:noAutofit/>
          </a:bodyPr>
          <a:lstStyle>
            <a:lvl1pPr indent="0" lvl="0" mar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4: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139" name="Google Shape;13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4:notes"/>
          <p:cNvSpPr txBox="1"/>
          <p:nvPr>
            <p:ph idx="11" type="ftr"/>
          </p:nvPr>
        </p:nvSpPr>
        <p:spPr>
          <a:xfrm>
            <a:off x="0" y="8685213"/>
            <a:ext cx="2971799" cy="45878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8: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230" name="Google Shape;230;p18:notes"/>
          <p:cNvSpPr txBox="1"/>
          <p:nvPr>
            <p:ph idx="11" type="ftr"/>
          </p:nvPr>
        </p:nvSpPr>
        <p:spPr>
          <a:xfrm>
            <a:off x="0" y="8685213"/>
            <a:ext cx="2971799" cy="45878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231" name="Google Shape;231;p18: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20: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238" name="Google Shape;238;p20:notes"/>
          <p:cNvSpPr txBox="1"/>
          <p:nvPr>
            <p:ph idx="11" type="ftr"/>
          </p:nvPr>
        </p:nvSpPr>
        <p:spPr>
          <a:xfrm>
            <a:off x="0" y="8685213"/>
            <a:ext cx="2971799" cy="45878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239" name="Google Shape;239;p20: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22:notes"/>
          <p:cNvSpPr txBox="1"/>
          <p:nvPr>
            <p:ph idx="1" type="body"/>
          </p:nvPr>
        </p:nvSpPr>
        <p:spPr>
          <a:xfrm>
            <a:off x="685800" y="4400550"/>
            <a:ext cx="5486399"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2: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23: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rPr b="0" i="0" lang="ru" sz="1200" u="none" cap="none" strike="noStrike">
                <a:solidFill>
                  <a:schemeClr val="dk1"/>
                </a:solidFill>
                <a:latin typeface="Calibri"/>
                <a:ea typeface="Calibri"/>
                <a:cs typeface="Calibri"/>
                <a:sym typeface="Calibri"/>
              </a:rPr>
              <a:t>https://ru.wikipedia.org/wiki/SCTP</a:t>
            </a:r>
            <a:endParaRPr b="0" i="0" sz="1200" u="none" cap="none" strike="noStrike">
              <a:solidFill>
                <a:schemeClr val="dk1"/>
              </a:solidFill>
              <a:latin typeface="Calibri"/>
              <a:ea typeface="Calibri"/>
              <a:cs typeface="Calibri"/>
              <a:sym typeface="Calibri"/>
            </a:endParaRPr>
          </a:p>
        </p:txBody>
      </p:sp>
      <p:sp>
        <p:nvSpPr>
          <p:cNvPr id="252" name="Google Shape;252;p23:notes"/>
          <p:cNvSpPr txBox="1"/>
          <p:nvPr>
            <p:ph idx="11" type="ftr"/>
          </p:nvPr>
        </p:nvSpPr>
        <p:spPr>
          <a:xfrm>
            <a:off x="0" y="8685213"/>
            <a:ext cx="2971799" cy="45878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253" name="Google Shape;253;p23: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27: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263" name="Google Shape;263;p27:notes"/>
          <p:cNvSpPr txBox="1"/>
          <p:nvPr>
            <p:ph idx="11" type="ftr"/>
          </p:nvPr>
        </p:nvSpPr>
        <p:spPr>
          <a:xfrm>
            <a:off x="0" y="8685213"/>
            <a:ext cx="2971799" cy="45878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264" name="Google Shape;264;p27: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24ef0aaa32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24ef0aaa32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24ef0aaa32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24ef0aaa32_0_12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24ef0aaa32_0_127: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Font typeface="Calibri"/>
              <a:buNone/>
            </a:pPr>
            <a:fld id="{00000000-1234-1234-1234-123412341234}" type="slidenum">
              <a:rPr lang="r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24ef0aaa32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4ef0aaa32_0_1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4ef0aaa32_0_134:notes"/>
          <p:cNvSpPr txBox="1"/>
          <p:nvPr>
            <p:ph idx="12" type="sldNum"/>
          </p:nvPr>
        </p:nvSpPr>
        <p:spPr>
          <a:xfrm>
            <a:off x="3884612"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r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7: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rPr b="0" i="0" lang="ru" sz="1200" u="none" cap="none" strike="noStrike">
                <a:solidFill>
                  <a:schemeClr val="dk1"/>
                </a:solidFill>
                <a:latin typeface="Calibri"/>
                <a:ea typeface="Calibri"/>
                <a:cs typeface="Calibri"/>
                <a:sym typeface="Calibri"/>
              </a:rPr>
              <a:t>Полезные статьи для подготовки к вопросам</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ru" sz="1200" u="none" cap="none" strike="noStrike">
                <a:solidFill>
                  <a:schemeClr val="dk1"/>
                </a:solidFill>
                <a:latin typeface="Calibri"/>
                <a:ea typeface="Calibri"/>
                <a:cs typeface="Calibri"/>
                <a:sym typeface="Calibri"/>
              </a:rPr>
              <a:t>http://blog.radislavgandapas.com/13-principles/</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ru" sz="1200" u="none" cap="none" strike="noStrike">
                <a:solidFill>
                  <a:schemeClr val="dk1"/>
                </a:solidFill>
                <a:latin typeface="Calibri"/>
                <a:ea typeface="Calibri"/>
                <a:cs typeface="Calibri"/>
                <a:sym typeface="Calibri"/>
              </a:rPr>
              <a:t>http://uxevent.com/3-tipa-voprosov-chtoby-rasshevelit-auditoriju/</a:t>
            </a:r>
            <a:endParaRPr b="0" i="0" sz="1200" u="none" cap="none" strike="noStrike">
              <a:solidFill>
                <a:schemeClr val="dk1"/>
              </a:solidFill>
              <a:latin typeface="Calibri"/>
              <a:ea typeface="Calibri"/>
              <a:cs typeface="Calibri"/>
              <a:sym typeface="Calibri"/>
            </a:endParaRPr>
          </a:p>
        </p:txBody>
      </p:sp>
      <p:sp>
        <p:nvSpPr>
          <p:cNvPr id="149" name="Google Shape;14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7:notes"/>
          <p:cNvSpPr txBox="1"/>
          <p:nvPr>
            <p:ph idx="11" type="ftr"/>
          </p:nvPr>
        </p:nvSpPr>
        <p:spPr>
          <a:xfrm>
            <a:off x="0" y="8685213"/>
            <a:ext cx="2971799" cy="45878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62: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294" name="Google Shape;294;p62:notes"/>
          <p:cNvSpPr txBox="1"/>
          <p:nvPr>
            <p:ph idx="11" type="ftr"/>
          </p:nvPr>
        </p:nvSpPr>
        <p:spPr>
          <a:xfrm>
            <a:off x="0" y="8685213"/>
            <a:ext cx="2971799" cy="45878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295" name="Google Shape;295;p62: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64: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306" name="Google Shape;306;p64:notes"/>
          <p:cNvSpPr txBox="1"/>
          <p:nvPr>
            <p:ph idx="11" type="ftr"/>
          </p:nvPr>
        </p:nvSpPr>
        <p:spPr>
          <a:xfrm>
            <a:off x="0" y="8685213"/>
            <a:ext cx="2971799" cy="45878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307" name="Google Shape;307;p64: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66: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316" name="Google Shape;316;p66:notes"/>
          <p:cNvSpPr txBox="1"/>
          <p:nvPr>
            <p:ph idx="11" type="ftr"/>
          </p:nvPr>
        </p:nvSpPr>
        <p:spPr>
          <a:xfrm>
            <a:off x="0" y="8685213"/>
            <a:ext cx="2971799" cy="45878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317" name="Google Shape;317;p66: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9: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160" name="Google Shape;160;p9:notes"/>
          <p:cNvSpPr txBox="1"/>
          <p:nvPr>
            <p:ph idx="11" type="ftr"/>
          </p:nvPr>
        </p:nvSpPr>
        <p:spPr>
          <a:xfrm>
            <a:off x="0" y="8685213"/>
            <a:ext cx="2971799" cy="45878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161" name="Google Shape;161;p9: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11:notes"/>
          <p:cNvSpPr txBox="1"/>
          <p:nvPr>
            <p:ph idx="1" type="body"/>
          </p:nvPr>
        </p:nvSpPr>
        <p:spPr>
          <a:xfrm>
            <a:off x="685800" y="4400550"/>
            <a:ext cx="5486399"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25:notes"/>
          <p:cNvSpPr txBox="1"/>
          <p:nvPr>
            <p:ph idx="1" type="body"/>
          </p:nvPr>
        </p:nvSpPr>
        <p:spPr>
          <a:xfrm>
            <a:off x="685800" y="4400550"/>
            <a:ext cx="5486399"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5: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26:notes"/>
          <p:cNvSpPr txBox="1"/>
          <p:nvPr>
            <p:ph idx="1" type="body"/>
          </p:nvPr>
        </p:nvSpPr>
        <p:spPr>
          <a:xfrm>
            <a:off x="685800" y="4400550"/>
            <a:ext cx="5486399"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6: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2:notes"/>
          <p:cNvSpPr txBox="1"/>
          <p:nvPr>
            <p:ph idx="1" type="body"/>
          </p:nvPr>
        </p:nvSpPr>
        <p:spPr>
          <a:xfrm>
            <a:off x="685800" y="4400550"/>
            <a:ext cx="5486399" cy="360045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rPr b="0" i="0" lang="ru" sz="1200" u="none" cap="none" strike="noStrike">
                <a:solidFill>
                  <a:schemeClr val="dk1"/>
                </a:solidFill>
                <a:latin typeface="Calibri"/>
                <a:ea typeface="Calibri"/>
                <a:cs typeface="Calibri"/>
                <a:sym typeface="Calibri"/>
              </a:rPr>
              <a:t>TCP предоставляет поток данных с предварительной установкой соединения, осуществляет повторный запрос данных в случае потери данных и устраняет дублирование при получении двух копий одного пакета, гарантируя тем самым, в отличие от UDP, целостность передаваемых данных и уведомление отправителя о результатах передачи.</a:t>
            </a:r>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b="0" i="0" lang="ru" sz="1200" u="none" cap="none" strike="noStrike">
                <a:solidFill>
                  <a:schemeClr val="dk1"/>
                </a:solidFill>
                <a:latin typeface="Calibri"/>
                <a:ea typeface="Calibri"/>
                <a:cs typeface="Calibri"/>
                <a:sym typeface="Calibri"/>
              </a:rPr>
              <a:t>Source Port (16 бит), Destination Port (16 бит) - номера портов процесса-отправителя и процесса-получателя соответственно. </a:t>
            </a:r>
            <a:br>
              <a:rPr b="0" i="0" lang="ru" sz="1200" u="none" cap="none" strike="noStrike">
                <a:solidFill>
                  <a:schemeClr val="dk1"/>
                </a:solidFill>
                <a:latin typeface="Calibri"/>
                <a:ea typeface="Calibri"/>
                <a:cs typeface="Calibri"/>
                <a:sym typeface="Calibri"/>
              </a:rPr>
            </a:br>
            <a:r>
              <a:rPr b="0" i="0" lang="ru" sz="1200" u="none" cap="none" strike="noStrike">
                <a:solidFill>
                  <a:schemeClr val="dk1"/>
                </a:solidFill>
                <a:latin typeface="Calibri"/>
                <a:ea typeface="Calibri"/>
                <a:cs typeface="Calibri"/>
                <a:sym typeface="Calibri"/>
              </a:rPr>
              <a:t>Sequence Number (SN) (32 бита) - порядковый номер первого октета в поле данных сегмента среди всех октетов потока данных для текущего соединения, то есть если в сегменте пересылаются октеты с 2001-го по 3000-й, то SN=2001. Если в заголовке сегмента установлен бит SYN (фаза установления соединения), то в поле SN записывается начальный номер (ISN), например, 0. Номер первого октета данных, посылаемых после завершения фазы установления соединения, равен ISN+1. Acknowledgment Number (ACK) (32 бита) - если установлен бит ACK, то это поле содержит порядковый номер октета, который отправитель данного сегмента желает получить. Это означает, что все предыдущие октеты (с номерами от ISN+1 до ACK-1 включительно) были успешно получены. </a:t>
            </a:r>
            <a:br>
              <a:rPr b="0" i="0" lang="ru" sz="1200" u="none" cap="none" strike="noStrike">
                <a:solidFill>
                  <a:schemeClr val="dk1"/>
                </a:solidFill>
                <a:latin typeface="Calibri"/>
                <a:ea typeface="Calibri"/>
                <a:cs typeface="Calibri"/>
                <a:sym typeface="Calibri"/>
              </a:rPr>
            </a:br>
            <a:r>
              <a:rPr b="0" i="0" lang="ru" sz="1200" u="none" cap="none" strike="noStrike">
                <a:solidFill>
                  <a:schemeClr val="dk1"/>
                </a:solidFill>
                <a:latin typeface="Calibri"/>
                <a:ea typeface="Calibri"/>
                <a:cs typeface="Calibri"/>
                <a:sym typeface="Calibri"/>
              </a:rPr>
              <a:t>Data Offset (4 бита) - длина TCP-заголовка в 32-битных словах. </a:t>
            </a:r>
            <a:br>
              <a:rPr b="0" i="0" lang="ru" sz="1200" u="none" cap="none" strike="noStrike">
                <a:solidFill>
                  <a:schemeClr val="dk1"/>
                </a:solidFill>
                <a:latin typeface="Calibri"/>
                <a:ea typeface="Calibri"/>
                <a:cs typeface="Calibri"/>
                <a:sym typeface="Calibri"/>
              </a:rPr>
            </a:br>
            <a:r>
              <a:rPr b="0" i="0" lang="ru" sz="1200" u="none" cap="none" strike="noStrike">
                <a:solidFill>
                  <a:schemeClr val="dk1"/>
                </a:solidFill>
                <a:latin typeface="Calibri"/>
                <a:ea typeface="Calibri"/>
                <a:cs typeface="Calibri"/>
                <a:sym typeface="Calibri"/>
              </a:rPr>
              <a:t>Reserved (6 бит) - зарезервировано; заполняется нулями. </a:t>
            </a:r>
            <a:br>
              <a:rPr b="0" i="0" lang="ru" sz="1200" u="none" cap="none" strike="noStrike">
                <a:solidFill>
                  <a:schemeClr val="dk1"/>
                </a:solidFill>
                <a:latin typeface="Calibri"/>
                <a:ea typeface="Calibri"/>
                <a:cs typeface="Calibri"/>
                <a:sym typeface="Calibri"/>
              </a:rPr>
            </a:br>
            <a:r>
              <a:rPr b="0" i="0" lang="ru" sz="1200" u="none" cap="none" strike="noStrike">
                <a:solidFill>
                  <a:schemeClr val="dk1"/>
                </a:solidFill>
                <a:latin typeface="Calibri"/>
                <a:ea typeface="Calibri"/>
                <a:cs typeface="Calibri"/>
                <a:sym typeface="Calibri"/>
              </a:rPr>
              <a:t>Control Bits (6 бит) - управляющие биты; активным является положение “бит установлен”. </a:t>
            </a:r>
            <a:br>
              <a:rPr b="0" i="0" lang="ru" sz="1200" u="none" cap="none" strike="noStrike">
                <a:solidFill>
                  <a:schemeClr val="dk1"/>
                </a:solidFill>
                <a:latin typeface="Calibri"/>
                <a:ea typeface="Calibri"/>
                <a:cs typeface="Calibri"/>
                <a:sym typeface="Calibri"/>
              </a:rPr>
            </a:br>
            <a:r>
              <a:rPr b="0" i="0" lang="ru" sz="1200" u="none" cap="none" strike="noStrike">
                <a:solidFill>
                  <a:schemeClr val="dk1"/>
                </a:solidFill>
                <a:latin typeface="Calibri"/>
                <a:ea typeface="Calibri"/>
                <a:cs typeface="Calibri"/>
                <a:sym typeface="Calibri"/>
              </a:rPr>
              <a:t>URG - поле срочного указателя (Urgent Pointer) задействовано; </a:t>
            </a:r>
            <a:br>
              <a:rPr b="0" i="0" lang="ru" sz="1200" u="none" cap="none" strike="noStrike">
                <a:solidFill>
                  <a:schemeClr val="dk1"/>
                </a:solidFill>
                <a:latin typeface="Calibri"/>
                <a:ea typeface="Calibri"/>
                <a:cs typeface="Calibri"/>
                <a:sym typeface="Calibri"/>
              </a:rPr>
            </a:br>
            <a:r>
              <a:rPr b="0" i="0" lang="ru" sz="1200" u="none" cap="none" strike="noStrike">
                <a:solidFill>
                  <a:schemeClr val="dk1"/>
                </a:solidFill>
                <a:latin typeface="Calibri"/>
                <a:ea typeface="Calibri"/>
                <a:cs typeface="Calibri"/>
                <a:sym typeface="Calibri"/>
              </a:rPr>
              <a:t>ACK - поле номера подтверждения (Acknowledgment Number) задействовано; </a:t>
            </a:r>
            <a:br>
              <a:rPr b="0" i="0" lang="ru" sz="1200" u="none" cap="none" strike="noStrike">
                <a:solidFill>
                  <a:schemeClr val="dk1"/>
                </a:solidFill>
                <a:latin typeface="Calibri"/>
                <a:ea typeface="Calibri"/>
                <a:cs typeface="Calibri"/>
                <a:sym typeface="Calibri"/>
              </a:rPr>
            </a:br>
            <a:r>
              <a:rPr b="0" i="0" lang="ru" sz="1200" u="none" cap="none" strike="noStrike">
                <a:solidFill>
                  <a:schemeClr val="dk1"/>
                </a:solidFill>
                <a:latin typeface="Calibri"/>
                <a:ea typeface="Calibri"/>
                <a:cs typeface="Calibri"/>
                <a:sym typeface="Calibri"/>
              </a:rPr>
              <a:t>PSH - осуществить “проталкивание” - если модуль TCP получает сегмент с установленным флагом PSH, то он немедленно передает все данные из буфера приема процессу-получателю для обработки, даже если буфер не был заполнен; </a:t>
            </a:r>
            <a:br>
              <a:rPr b="0" i="0" lang="ru" sz="1200" u="none" cap="none" strike="noStrike">
                <a:solidFill>
                  <a:schemeClr val="dk1"/>
                </a:solidFill>
                <a:latin typeface="Calibri"/>
                <a:ea typeface="Calibri"/>
                <a:cs typeface="Calibri"/>
                <a:sym typeface="Calibri"/>
              </a:rPr>
            </a:br>
            <a:r>
              <a:rPr b="0" i="0" lang="ru" sz="1200" u="none" cap="none" strike="noStrike">
                <a:solidFill>
                  <a:schemeClr val="dk1"/>
                </a:solidFill>
                <a:latin typeface="Calibri"/>
                <a:ea typeface="Calibri"/>
                <a:cs typeface="Calibri"/>
                <a:sym typeface="Calibri"/>
              </a:rPr>
              <a:t>RST - перезагрузка текущего соединения; </a:t>
            </a:r>
            <a:br>
              <a:rPr b="0" i="0" lang="ru" sz="1200" u="none" cap="none" strike="noStrike">
                <a:solidFill>
                  <a:schemeClr val="dk1"/>
                </a:solidFill>
                <a:latin typeface="Calibri"/>
                <a:ea typeface="Calibri"/>
                <a:cs typeface="Calibri"/>
                <a:sym typeface="Calibri"/>
              </a:rPr>
            </a:br>
            <a:r>
              <a:rPr b="0" i="0" lang="ru" sz="1200" u="none" cap="none" strike="noStrike">
                <a:solidFill>
                  <a:schemeClr val="dk1"/>
                </a:solidFill>
                <a:latin typeface="Calibri"/>
                <a:ea typeface="Calibri"/>
                <a:cs typeface="Calibri"/>
                <a:sym typeface="Calibri"/>
              </a:rPr>
              <a:t>SYN - запрос на установление соединения; </a:t>
            </a:r>
            <a:br>
              <a:rPr b="0" i="0" lang="ru" sz="1200" u="none" cap="none" strike="noStrike">
                <a:solidFill>
                  <a:schemeClr val="dk1"/>
                </a:solidFill>
                <a:latin typeface="Calibri"/>
                <a:ea typeface="Calibri"/>
                <a:cs typeface="Calibri"/>
                <a:sym typeface="Calibri"/>
              </a:rPr>
            </a:br>
            <a:r>
              <a:rPr b="0" i="0" lang="ru" sz="1200" u="none" cap="none" strike="noStrike">
                <a:solidFill>
                  <a:schemeClr val="dk1"/>
                </a:solidFill>
                <a:latin typeface="Calibri"/>
                <a:ea typeface="Calibri"/>
                <a:cs typeface="Calibri"/>
                <a:sym typeface="Calibri"/>
              </a:rPr>
              <a:t>FIN - нет больше данных для передачи. </a:t>
            </a:r>
            <a:br>
              <a:rPr b="0" i="0" lang="ru" sz="1200" u="none" cap="none" strike="noStrike">
                <a:solidFill>
                  <a:schemeClr val="dk1"/>
                </a:solidFill>
                <a:latin typeface="Calibri"/>
                <a:ea typeface="Calibri"/>
                <a:cs typeface="Calibri"/>
                <a:sym typeface="Calibri"/>
              </a:rPr>
            </a:br>
            <a:r>
              <a:rPr b="0" i="0" lang="ru" sz="1200" u="none" cap="none" strike="noStrike">
                <a:solidFill>
                  <a:schemeClr val="dk1"/>
                </a:solidFill>
                <a:latin typeface="Calibri"/>
                <a:ea typeface="Calibri"/>
                <a:cs typeface="Calibri"/>
                <a:sym typeface="Calibri"/>
              </a:rPr>
              <a:t>Window (16 бит) - размер окна в октетах (см. выше п. 3.1.5). </a:t>
            </a:r>
            <a:br>
              <a:rPr b="0" i="0" lang="ru" sz="1200" u="none" cap="none" strike="noStrike">
                <a:solidFill>
                  <a:schemeClr val="dk1"/>
                </a:solidFill>
                <a:latin typeface="Calibri"/>
                <a:ea typeface="Calibri"/>
                <a:cs typeface="Calibri"/>
                <a:sym typeface="Calibri"/>
              </a:rPr>
            </a:br>
            <a:r>
              <a:rPr b="0" i="0" lang="ru" sz="1200" u="none" cap="none" strike="noStrike">
                <a:solidFill>
                  <a:schemeClr val="dk1"/>
                </a:solidFill>
                <a:latin typeface="Calibri"/>
                <a:ea typeface="Calibri"/>
                <a:cs typeface="Calibri"/>
                <a:sym typeface="Calibri"/>
              </a:rPr>
              <a:t>Checksum (16 бит) - контрольная сумма, представляет собой 16 бит, дополняющие биты в сумме всех 16-битовых слов сегмента (само поле контрольной суммы перед вычислением обнуляется). Контрольная сумма, кроме заголовка сегмента и поля данных, учитывает 96 бит псевдозаголовка, который для внутреннего употребления ставится перед TCP-заголовком. Этот псевдозаголовок содержит IP-адрес отправителя (4 октета), IP-адрес получателя (4 октета), нулевой октет, 8-битное поле "Протокол", аналогичное полю в IP-заголовке, и 16 бит длины TCP сегмента, измеренной в октетах. Такой подход обеспечивает защиту протокола TCP от ошибшихся в маршруте сегментов. Информация для псевдозаголовка передается через интерфейс "Протокол TCP/межсетевой уровень" в качестве аргументов или результатов запросов от протокола TCP к протоколу IP. </a:t>
            </a:r>
            <a:br>
              <a:rPr b="0" i="0" lang="ru" sz="1200" u="none" cap="none" strike="noStrike">
                <a:solidFill>
                  <a:schemeClr val="dk1"/>
                </a:solidFill>
                <a:latin typeface="Calibri"/>
                <a:ea typeface="Calibri"/>
                <a:cs typeface="Calibri"/>
                <a:sym typeface="Calibri"/>
              </a:rPr>
            </a:br>
            <a:r>
              <a:rPr b="0" i="0" lang="ru" sz="1200" u="none" cap="none" strike="noStrike">
                <a:solidFill>
                  <a:schemeClr val="dk1"/>
                </a:solidFill>
                <a:latin typeface="Calibri"/>
                <a:ea typeface="Calibri"/>
                <a:cs typeface="Calibri"/>
                <a:sym typeface="Calibri"/>
              </a:rPr>
              <a:t>Urgent Pointer (16 бит) - используется для указания длины срочных данных, которые размещаются в начале поля данных сегмента. Указывает смещение октета, следующего за срочными данными, относительно первого октета в сегменте. Например, в сегменте передаются октеты с 2001-го по 3000-й, при этом первые 100 октетов являются срочными данными, тогда Urgent Pointer = 100. Протокол TCP не определяет, как именно должны обрабатываться срочные денные, но предполагает, что прикладной процесс будет предпринимать усилия для их быстрой обработки. Поле Urgent Pointer задействовано, если установлен флаг URG. </a:t>
            </a:r>
            <a:br>
              <a:rPr b="0" i="0" lang="ru" sz="1200" u="none" cap="none" strike="noStrike">
                <a:solidFill>
                  <a:schemeClr val="dk1"/>
                </a:solidFill>
                <a:latin typeface="Calibri"/>
                <a:ea typeface="Calibri"/>
                <a:cs typeface="Calibri"/>
                <a:sym typeface="Calibri"/>
              </a:rPr>
            </a:br>
            <a:r>
              <a:rPr b="0" i="0" lang="ru" sz="1200" u="none" cap="none" strike="noStrike">
                <a:solidFill>
                  <a:schemeClr val="dk1"/>
                </a:solidFill>
                <a:latin typeface="Calibri"/>
                <a:ea typeface="Calibri"/>
                <a:cs typeface="Calibri"/>
                <a:sym typeface="Calibri"/>
              </a:rPr>
              <a:t>Options - поле переменной длины; может отсутствовать или содержать одну опцию или список опций, реализующих дополнительные услуги протокола TCP. Опция состоит из октета "Тип опции", за которым могут следовать октет "Длина опции в октетах" и октеты с данными для опции. </a:t>
            </a:r>
            <a:br>
              <a:rPr b="0" i="0" lang="ru" sz="1200" u="none" cap="none" strike="noStrike">
                <a:solidFill>
                  <a:schemeClr val="dk1"/>
                </a:solidFill>
                <a:latin typeface="Calibri"/>
                <a:ea typeface="Calibri"/>
                <a:cs typeface="Calibri"/>
                <a:sym typeface="Calibri"/>
              </a:rPr>
            </a:br>
            <a:r>
              <a:rPr b="0" i="0" lang="ru" sz="1200" u="none" cap="none" strike="noStrike">
                <a:solidFill>
                  <a:schemeClr val="dk1"/>
                </a:solidFill>
                <a:latin typeface="Calibri"/>
                <a:ea typeface="Calibri"/>
                <a:cs typeface="Calibri"/>
                <a:sym typeface="Calibri"/>
              </a:rPr>
              <a:t>Стандарт протокола TCP определяет три опции (типы 0,1,2). </a:t>
            </a:r>
            <a:br>
              <a:rPr b="0" i="0" lang="ru" sz="1200" u="none" cap="none" strike="noStrike">
                <a:solidFill>
                  <a:schemeClr val="dk1"/>
                </a:solidFill>
                <a:latin typeface="Calibri"/>
                <a:ea typeface="Calibri"/>
                <a:cs typeface="Calibri"/>
                <a:sym typeface="Calibri"/>
              </a:rPr>
            </a:br>
            <a:r>
              <a:rPr b="0" i="0" lang="ru" sz="1200" u="none" cap="none" strike="noStrike">
                <a:solidFill>
                  <a:schemeClr val="dk1"/>
                </a:solidFill>
                <a:latin typeface="Calibri"/>
                <a:ea typeface="Calibri"/>
                <a:cs typeface="Calibri"/>
                <a:sym typeface="Calibri"/>
              </a:rPr>
              <a:t>Опции типов 0 и 1 ("Конец списка опций" и "Нет операции" соответственно) состоят из одного октета, содержащего значение типа опции. При обнаружении в списке опции "Конец списка опций" разбор опций прекращается, даже если длина заголовка сегмента (Data Offset) еще не исчерпана. Опция "Нет операции" может использоваться для выравнивания между опциями по границе 32 бит. </a:t>
            </a:r>
            <a:br>
              <a:rPr b="0" i="0" lang="ru" sz="1200" u="none" cap="none" strike="noStrike">
                <a:solidFill>
                  <a:schemeClr val="dk1"/>
                </a:solidFill>
                <a:latin typeface="Calibri"/>
                <a:ea typeface="Calibri"/>
                <a:cs typeface="Calibri"/>
                <a:sym typeface="Calibri"/>
              </a:rPr>
            </a:br>
            <a:r>
              <a:rPr b="0" i="0" lang="ru" sz="1200" u="none" cap="none" strike="noStrike">
                <a:solidFill>
                  <a:schemeClr val="dk1"/>
                </a:solidFill>
                <a:latin typeface="Calibri"/>
                <a:ea typeface="Calibri"/>
                <a:cs typeface="Calibri"/>
                <a:sym typeface="Calibri"/>
              </a:rPr>
              <a:t>Опция типа 2 "Максимальный размер сегмента" состоит из 4 октетов: одного октета типа опции (значение равно 2), одного октета длины (значение равно 4) и двух октетов, содержащих максимальный размер сегмента, который способен получать TCP-модуль, отправивший сегмент с данной опцией. Опцию следует использовать только в SYN-сегментах на этапе установки соединения. </a:t>
            </a:r>
            <a:br>
              <a:rPr b="0" i="0" lang="ru" sz="1200" u="none" cap="none" strike="noStrike">
                <a:solidFill>
                  <a:schemeClr val="dk1"/>
                </a:solidFill>
                <a:latin typeface="Calibri"/>
                <a:ea typeface="Calibri"/>
                <a:cs typeface="Calibri"/>
                <a:sym typeface="Calibri"/>
              </a:rPr>
            </a:br>
            <a:r>
              <a:rPr b="0" i="0" lang="ru" sz="1200" u="none" cap="none" strike="noStrike">
                <a:solidFill>
                  <a:schemeClr val="dk1"/>
                </a:solidFill>
                <a:latin typeface="Calibri"/>
                <a:ea typeface="Calibri"/>
                <a:cs typeface="Calibri"/>
                <a:sym typeface="Calibri"/>
              </a:rPr>
              <a:t>Padding - выравнивание заголовка по границе 32-битного слова, если список опций занимает нецелое число 32-битных слов. Поле Padding заполняется нулями.</a:t>
            </a:r>
            <a:endParaRPr b="0" i="0" sz="1200" u="none" cap="none" strike="noStrike">
              <a:solidFill>
                <a:schemeClr val="dk1"/>
              </a:solidFill>
              <a:latin typeface="Calibri"/>
              <a:ea typeface="Calibri"/>
              <a:cs typeface="Calibri"/>
              <a:sym typeface="Calibri"/>
            </a:endParaRPr>
          </a:p>
        </p:txBody>
      </p:sp>
      <p:sp>
        <p:nvSpPr>
          <p:cNvPr id="192" name="Google Shape;192;p12:notes"/>
          <p:cNvSpPr txBox="1"/>
          <p:nvPr>
            <p:ph idx="11" type="ftr"/>
          </p:nvPr>
        </p:nvSpPr>
        <p:spPr>
          <a:xfrm>
            <a:off x="0" y="8685213"/>
            <a:ext cx="2971799" cy="458786"/>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193" name="Google Shape;193;p12:notes"/>
          <p:cNvSpPr txBox="1"/>
          <p:nvPr>
            <p:ph idx="12" type="sldNum"/>
          </p:nvPr>
        </p:nvSpPr>
        <p:spPr>
          <a:xfrm>
            <a:off x="3884612" y="8685213"/>
            <a:ext cx="2971799" cy="45878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r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4:notes"/>
          <p:cNvSpPr txBox="1"/>
          <p:nvPr>
            <p:ph idx="1" type="body"/>
          </p:nvPr>
        </p:nvSpPr>
        <p:spPr>
          <a:xfrm>
            <a:off x="685800" y="4400550"/>
            <a:ext cx="5486399"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4:notes"/>
          <p:cNvSpPr/>
          <p:nvPr>
            <p:ph idx="2" type="sldImg"/>
          </p:nvPr>
        </p:nvSpPr>
        <p:spPr>
          <a:xfrm>
            <a:off x="685800" y="1143000"/>
            <a:ext cx="5486399"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Титульный слайд">
  <p:cSld name="Титульный слайд">
    <p:spTree>
      <p:nvGrpSpPr>
        <p:cNvPr id="12" name="Shape 12"/>
        <p:cNvGrpSpPr/>
        <p:nvPr/>
      </p:nvGrpSpPr>
      <p:grpSpPr>
        <a:xfrm>
          <a:off x="0" y="0"/>
          <a:ext cx="0" cy="0"/>
          <a:chOff x="0" y="0"/>
          <a:chExt cx="0" cy="0"/>
        </a:xfrm>
      </p:grpSpPr>
      <p:sp>
        <p:nvSpPr>
          <p:cNvPr id="13" name="Google Shape;13;p2"/>
          <p:cNvSpPr txBox="1"/>
          <p:nvPr>
            <p:ph idx="1" type="subTitle"/>
          </p:nvPr>
        </p:nvSpPr>
        <p:spPr>
          <a:xfrm>
            <a:off x="5303837" y="4581525"/>
            <a:ext cx="6121400" cy="1516061"/>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1000"/>
              </a:spcBef>
              <a:spcAft>
                <a:spcPts val="0"/>
              </a:spcAft>
              <a:buClr>
                <a:srgbClr val="99A8B7"/>
              </a:buClr>
              <a:buSzPts val="1400"/>
              <a:buFont typeface="Arial"/>
              <a:buNone/>
              <a:defRPr b="0" i="0" sz="2400" u="none" cap="none" strike="noStrike">
                <a:solidFill>
                  <a:srgbClr val="99A8B7"/>
                </a:solidFill>
                <a:latin typeface="Arial"/>
                <a:ea typeface="Arial"/>
                <a:cs typeface="Arial"/>
                <a:sym typeface="Arial"/>
              </a:defRPr>
            </a:lvl1pPr>
            <a:lvl2pPr indent="0" lvl="1" marL="4572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indent="0" lvl="2" marL="914400" marR="0" rtl="0" algn="ctr">
              <a:lnSpc>
                <a:spcPct val="90000"/>
              </a:lnSpc>
              <a:spcBef>
                <a:spcPts val="500"/>
              </a:spcBef>
              <a:spcAft>
                <a:spcPts val="0"/>
              </a:spcAft>
              <a:buClr>
                <a:schemeClr val="dk1"/>
              </a:buClr>
              <a:buSzPts val="2000"/>
              <a:buFont typeface="Arial"/>
              <a:buNone/>
              <a:defRPr b="0" i="0" sz="1800" u="none" cap="none" strike="noStrike">
                <a:solidFill>
                  <a:schemeClr val="dk1"/>
                </a:solidFill>
                <a:latin typeface="Arial"/>
                <a:ea typeface="Arial"/>
                <a:cs typeface="Arial"/>
                <a:sym typeface="Arial"/>
              </a:defRPr>
            </a:lvl3pPr>
            <a:lvl4pPr indent="0" lvl="3" marL="1371600" marR="0" rtl="0" algn="ctr">
              <a:lnSpc>
                <a:spcPct val="90000"/>
              </a:lnSpc>
              <a:spcBef>
                <a:spcPts val="500"/>
              </a:spcBef>
              <a:spcAft>
                <a:spcPts val="0"/>
              </a:spcAft>
              <a:buClr>
                <a:schemeClr val="dk1"/>
              </a:buClr>
              <a:buSzPts val="2000"/>
              <a:buFont typeface="Arial"/>
              <a:buNone/>
              <a:defRPr b="0" i="0" sz="1600" u="none" cap="none" strike="noStrike">
                <a:solidFill>
                  <a:schemeClr val="dk1"/>
                </a:solidFill>
                <a:latin typeface="Arial"/>
                <a:ea typeface="Arial"/>
                <a:cs typeface="Arial"/>
                <a:sym typeface="Arial"/>
              </a:defRPr>
            </a:lvl4pPr>
            <a:lvl5pPr indent="0" lvl="4" marL="1828800" marR="0" rtl="0" algn="ctr">
              <a:lnSpc>
                <a:spcPct val="90000"/>
              </a:lnSpc>
              <a:spcBef>
                <a:spcPts val="500"/>
              </a:spcBef>
              <a:spcAft>
                <a:spcPts val="0"/>
              </a:spcAft>
              <a:buClr>
                <a:schemeClr val="dk1"/>
              </a:buClr>
              <a:buSzPts val="2000"/>
              <a:buFont typeface="Arial"/>
              <a:buNone/>
              <a:defRPr b="0" i="0" sz="1600" u="none" cap="none" strike="noStrike">
                <a:solidFill>
                  <a:schemeClr val="dk1"/>
                </a:solidFill>
                <a:latin typeface="Arial"/>
                <a:ea typeface="Arial"/>
                <a:cs typeface="Arial"/>
                <a:sym typeface="Arial"/>
              </a:defRPr>
            </a:lvl5pPr>
            <a:lvl6pPr indent="0" lvl="5" marL="22860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6pPr>
            <a:lvl7pPr indent="0" lvl="6" marL="27432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7pPr>
            <a:lvl8pPr indent="0" lvl="7" marL="32004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8pPr>
            <a:lvl9pPr indent="0" lvl="8" marL="3657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2"/>
          <p:cNvSpPr txBox="1"/>
          <p:nvPr>
            <p:ph type="title"/>
          </p:nvPr>
        </p:nvSpPr>
        <p:spPr>
          <a:xfrm>
            <a:off x="5303837" y="2276475"/>
            <a:ext cx="6121400" cy="230505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4C5D6E"/>
              </a:buClr>
              <a:buSzPts val="1400"/>
              <a:buFont typeface="Arial"/>
              <a:buNone/>
              <a:defRPr b="0" i="0" sz="4800" u="none" cap="none" strike="noStrike">
                <a:solidFill>
                  <a:srgbClr val="4C5D6E"/>
                </a:solidFill>
                <a:latin typeface="Arial"/>
                <a:ea typeface="Arial"/>
                <a:cs typeface="Arial"/>
                <a:sym typeface="Arial"/>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15" name="Google Shape;15;p2"/>
          <p:cNvSpPr txBox="1"/>
          <p:nvPr>
            <p:ph idx="2" type="body"/>
          </p:nvPr>
        </p:nvSpPr>
        <p:spPr>
          <a:xfrm>
            <a:off x="5303837" y="760412"/>
            <a:ext cx="6121401" cy="76041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1000"/>
              </a:spcBef>
              <a:spcAft>
                <a:spcPts val="0"/>
              </a:spcAft>
              <a:buClr>
                <a:srgbClr val="99A8B7"/>
              </a:buClr>
              <a:buSzPts val="1400"/>
              <a:buFont typeface="Arial"/>
              <a:buNone/>
              <a:defRPr b="0" i="0" sz="2400" u="none" cap="none" strike="noStrike">
                <a:solidFill>
                  <a:srgbClr val="99A8B7"/>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6" name="Google Shape;16;p2"/>
          <p:cNvSpPr txBox="1"/>
          <p:nvPr>
            <p:ph idx="3" type="body"/>
          </p:nvPr>
        </p:nvSpPr>
        <p:spPr>
          <a:xfrm>
            <a:off x="5303837" y="1520825"/>
            <a:ext cx="6121401" cy="755649"/>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1000"/>
              </a:spcBef>
              <a:spcAft>
                <a:spcPts val="0"/>
              </a:spcAft>
              <a:buClr>
                <a:srgbClr val="4C5D6E"/>
              </a:buClr>
              <a:buSzPts val="1400"/>
              <a:buFont typeface="Arial"/>
              <a:buNone/>
              <a:defRPr b="1" i="0" sz="2400" u="none" cap="none" strike="noStrike">
                <a:solidFill>
                  <a:srgbClr val="4C5D6E"/>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7" name="Google Shape;17;p2"/>
          <p:cNvSpPr/>
          <p:nvPr>
            <p:ph idx="4" type="pic"/>
          </p:nvPr>
        </p:nvSpPr>
        <p:spPr>
          <a:xfrm>
            <a:off x="766762" y="1520823"/>
            <a:ext cx="3781425" cy="3816352"/>
          </a:xfrm>
          <a:prstGeom prst="rect">
            <a:avLst/>
          </a:prstGeom>
          <a:noFill/>
          <a:ln>
            <a:noFill/>
          </a:ln>
        </p:spPr>
        <p:txBody>
          <a:bodyPr anchorCtr="0" anchor="ctr" bIns="91425" lIns="91425" spcFirstLastPara="1" rIns="91425" wrap="square" tIns="91425">
            <a:noAutofit/>
          </a:bodyPr>
          <a:lstStyle>
            <a:lvl1pPr indent="0" lvl="0" marL="0" marR="0" rtl="0" algn="ctr">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101600" lvl="1" marL="685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101600" lvl="3" marL="1600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101600" lvl="4" marL="2057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 name="Google Shape;18;p2"/>
          <p:cNvSpPr/>
          <p:nvPr/>
        </p:nvSpPr>
        <p:spPr>
          <a:xfrm>
            <a:off x="766762" y="0"/>
            <a:ext cx="757236" cy="251999"/>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три объекта">
  <p:cSld name="Заголовок три объекта">
    <p:spTree>
      <p:nvGrpSpPr>
        <p:cNvPr id="80" name="Shape 80"/>
        <p:cNvGrpSpPr/>
        <p:nvPr/>
      </p:nvGrpSpPr>
      <p:grpSpPr>
        <a:xfrm>
          <a:off x="0" y="0"/>
          <a:ext cx="0" cy="0"/>
          <a:chOff x="0" y="0"/>
          <a:chExt cx="0" cy="0"/>
        </a:xfrm>
      </p:grpSpPr>
      <p:sp>
        <p:nvSpPr>
          <p:cNvPr id="81" name="Google Shape;81;p11"/>
          <p:cNvSpPr txBox="1"/>
          <p:nvPr>
            <p:ph type="title"/>
          </p:nvPr>
        </p:nvSpPr>
        <p:spPr>
          <a:xfrm>
            <a:off x="1139824" y="760412"/>
            <a:ext cx="9919064" cy="1512908"/>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rgbClr val="4C5D6E"/>
              </a:buClr>
              <a:buSzPts val="1400"/>
              <a:buFont typeface="Arial"/>
              <a:buNone/>
              <a:defRPr b="0" i="0" sz="4800" u="none" cap="none" strike="noStrike">
                <a:solidFill>
                  <a:srgbClr val="4C5D6E"/>
                </a:solidFill>
                <a:latin typeface="Arial"/>
                <a:ea typeface="Arial"/>
                <a:cs typeface="Arial"/>
                <a:sym typeface="Arial"/>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82" name="Google Shape;82;p11"/>
          <p:cNvSpPr txBox="1"/>
          <p:nvPr>
            <p:ph idx="1" type="body"/>
          </p:nvPr>
        </p:nvSpPr>
        <p:spPr>
          <a:xfrm>
            <a:off x="1139824" y="2633321"/>
            <a:ext cx="3048364" cy="3099504"/>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3" name="Google Shape;83;p11"/>
          <p:cNvSpPr txBox="1"/>
          <p:nvPr>
            <p:ph idx="2" type="body"/>
          </p:nvPr>
        </p:nvSpPr>
        <p:spPr>
          <a:xfrm>
            <a:off x="8003813" y="2633321"/>
            <a:ext cx="3055075" cy="3099504"/>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4" name="Google Shape;84;p11"/>
          <p:cNvSpPr txBox="1"/>
          <p:nvPr>
            <p:ph idx="3" type="body"/>
          </p:nvPr>
        </p:nvSpPr>
        <p:spPr>
          <a:xfrm>
            <a:off x="4548187" y="2633322"/>
            <a:ext cx="3095625" cy="309950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5" name="Google Shape;85;p11"/>
          <p:cNvSpPr/>
          <p:nvPr/>
        </p:nvSpPr>
        <p:spPr>
          <a:xfrm>
            <a:off x="766762" y="0"/>
            <a:ext cx="757236" cy="251999"/>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sp>
        <p:nvSpPr>
          <p:cNvPr id="86" name="Google Shape;86;p11"/>
          <p:cNvSpPr/>
          <p:nvPr/>
        </p:nvSpPr>
        <p:spPr>
          <a:xfrm>
            <a:off x="766762" y="6102000"/>
            <a:ext cx="757236" cy="756000"/>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pic>
        <p:nvPicPr>
          <p:cNvPr id="87" name="Google Shape;87;p11"/>
          <p:cNvPicPr preferRelativeResize="0"/>
          <p:nvPr/>
        </p:nvPicPr>
        <p:blipFill rotWithShape="1">
          <a:blip r:embed="rId2">
            <a:alphaModFix/>
          </a:blip>
          <a:srcRect b="0" l="0" r="0" t="0"/>
          <a:stretch/>
        </p:blipFill>
        <p:spPr>
          <a:xfrm>
            <a:off x="882224" y="6198237"/>
            <a:ext cx="526311" cy="5635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Три объекта">
  <p:cSld name="Три объекта">
    <p:spTree>
      <p:nvGrpSpPr>
        <p:cNvPr id="88" name="Shape 88"/>
        <p:cNvGrpSpPr/>
        <p:nvPr/>
      </p:nvGrpSpPr>
      <p:grpSpPr>
        <a:xfrm>
          <a:off x="0" y="0"/>
          <a:ext cx="0" cy="0"/>
          <a:chOff x="0" y="0"/>
          <a:chExt cx="0" cy="0"/>
        </a:xfrm>
      </p:grpSpPr>
      <p:sp>
        <p:nvSpPr>
          <p:cNvPr id="89" name="Google Shape;89;p12"/>
          <p:cNvSpPr txBox="1"/>
          <p:nvPr>
            <p:ph idx="1" type="body"/>
          </p:nvPr>
        </p:nvSpPr>
        <p:spPr>
          <a:xfrm>
            <a:off x="1139824" y="760412"/>
            <a:ext cx="3048364" cy="4972413"/>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0" name="Google Shape;90;p12"/>
          <p:cNvSpPr txBox="1"/>
          <p:nvPr>
            <p:ph idx="2" type="body"/>
          </p:nvPr>
        </p:nvSpPr>
        <p:spPr>
          <a:xfrm>
            <a:off x="8003813" y="760412"/>
            <a:ext cx="3055075" cy="4972412"/>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1" name="Google Shape;91;p12"/>
          <p:cNvSpPr txBox="1"/>
          <p:nvPr>
            <p:ph idx="3" type="body"/>
          </p:nvPr>
        </p:nvSpPr>
        <p:spPr>
          <a:xfrm>
            <a:off x="4548187" y="760412"/>
            <a:ext cx="3095625" cy="4972412"/>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2" name="Google Shape;92;p12"/>
          <p:cNvSpPr/>
          <p:nvPr/>
        </p:nvSpPr>
        <p:spPr>
          <a:xfrm>
            <a:off x="766762" y="0"/>
            <a:ext cx="757236" cy="251999"/>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sp>
        <p:nvSpPr>
          <p:cNvPr id="93" name="Google Shape;93;p12"/>
          <p:cNvSpPr/>
          <p:nvPr/>
        </p:nvSpPr>
        <p:spPr>
          <a:xfrm>
            <a:off x="766762" y="6102000"/>
            <a:ext cx="757236" cy="756000"/>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pic>
        <p:nvPicPr>
          <p:cNvPr id="94" name="Google Shape;94;p12"/>
          <p:cNvPicPr preferRelativeResize="0"/>
          <p:nvPr/>
        </p:nvPicPr>
        <p:blipFill rotWithShape="1">
          <a:blip r:embed="rId2">
            <a:alphaModFix/>
          </a:blip>
          <a:srcRect b="0" l="0" r="0" t="0"/>
          <a:stretch/>
        </p:blipFill>
        <p:spPr>
          <a:xfrm>
            <a:off x="882224" y="6198237"/>
            <a:ext cx="526311" cy="5635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и 4 объекта">
  <p:cSld name="Заголовок и 4 объекта">
    <p:spTree>
      <p:nvGrpSpPr>
        <p:cNvPr id="95" name="Shape 95"/>
        <p:cNvGrpSpPr/>
        <p:nvPr/>
      </p:nvGrpSpPr>
      <p:grpSpPr>
        <a:xfrm>
          <a:off x="0" y="0"/>
          <a:ext cx="0" cy="0"/>
          <a:chOff x="0" y="0"/>
          <a:chExt cx="0" cy="0"/>
        </a:xfrm>
      </p:grpSpPr>
      <p:sp>
        <p:nvSpPr>
          <p:cNvPr id="96" name="Google Shape;96;p13"/>
          <p:cNvSpPr txBox="1"/>
          <p:nvPr>
            <p:ph type="title"/>
          </p:nvPr>
        </p:nvSpPr>
        <p:spPr>
          <a:xfrm>
            <a:off x="766762" y="760412"/>
            <a:ext cx="10658474" cy="1512908"/>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rgbClr val="4C5D6E"/>
              </a:buClr>
              <a:buSzPts val="1400"/>
              <a:buFont typeface="Arial"/>
              <a:buNone/>
              <a:defRPr b="0" i="0" sz="4800" u="none" cap="none" strike="noStrike">
                <a:solidFill>
                  <a:srgbClr val="4C5D6E"/>
                </a:solidFill>
                <a:latin typeface="Arial"/>
                <a:ea typeface="Arial"/>
                <a:cs typeface="Arial"/>
                <a:sym typeface="Arial"/>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97" name="Google Shape;97;p13"/>
          <p:cNvSpPr txBox="1"/>
          <p:nvPr>
            <p:ph idx="1" type="body"/>
          </p:nvPr>
        </p:nvSpPr>
        <p:spPr>
          <a:xfrm>
            <a:off x="766764" y="2633322"/>
            <a:ext cx="2393999" cy="3099503"/>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8" name="Google Shape;98;p13"/>
          <p:cNvSpPr txBox="1"/>
          <p:nvPr>
            <p:ph idx="2" type="body"/>
          </p:nvPr>
        </p:nvSpPr>
        <p:spPr>
          <a:xfrm>
            <a:off x="6276001" y="2633322"/>
            <a:ext cx="2388886" cy="3099503"/>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9" name="Google Shape;99;p13"/>
          <p:cNvSpPr txBox="1"/>
          <p:nvPr>
            <p:ph idx="3" type="body"/>
          </p:nvPr>
        </p:nvSpPr>
        <p:spPr>
          <a:xfrm>
            <a:off x="3520764" y="2633322"/>
            <a:ext cx="2395236" cy="3099503"/>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0" name="Google Shape;100;p13"/>
          <p:cNvSpPr txBox="1"/>
          <p:nvPr>
            <p:ph idx="4" type="body"/>
          </p:nvPr>
        </p:nvSpPr>
        <p:spPr>
          <a:xfrm>
            <a:off x="9024888" y="2633321"/>
            <a:ext cx="2400349" cy="3099503"/>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1" name="Google Shape;101;p13"/>
          <p:cNvSpPr/>
          <p:nvPr/>
        </p:nvSpPr>
        <p:spPr>
          <a:xfrm>
            <a:off x="766762" y="0"/>
            <a:ext cx="757236" cy="251999"/>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sp>
        <p:nvSpPr>
          <p:cNvPr id="102" name="Google Shape;102;p13"/>
          <p:cNvSpPr/>
          <p:nvPr/>
        </p:nvSpPr>
        <p:spPr>
          <a:xfrm>
            <a:off x="766762" y="6102000"/>
            <a:ext cx="757236" cy="756000"/>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pic>
        <p:nvPicPr>
          <p:cNvPr id="103" name="Google Shape;103;p13"/>
          <p:cNvPicPr preferRelativeResize="0"/>
          <p:nvPr/>
        </p:nvPicPr>
        <p:blipFill rotWithShape="1">
          <a:blip r:embed="rId2">
            <a:alphaModFix/>
          </a:blip>
          <a:srcRect b="0" l="0" r="0" t="0"/>
          <a:stretch/>
        </p:blipFill>
        <p:spPr>
          <a:xfrm>
            <a:off x="882224" y="6198237"/>
            <a:ext cx="526311" cy="5635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 объекта">
  <p:cSld name="4 объекта">
    <p:spTree>
      <p:nvGrpSpPr>
        <p:cNvPr id="104" name="Shape 104"/>
        <p:cNvGrpSpPr/>
        <p:nvPr/>
      </p:nvGrpSpPr>
      <p:grpSpPr>
        <a:xfrm>
          <a:off x="0" y="0"/>
          <a:ext cx="0" cy="0"/>
          <a:chOff x="0" y="0"/>
          <a:chExt cx="0" cy="0"/>
        </a:xfrm>
      </p:grpSpPr>
      <p:sp>
        <p:nvSpPr>
          <p:cNvPr id="105" name="Google Shape;105;p14"/>
          <p:cNvSpPr txBox="1"/>
          <p:nvPr>
            <p:ph idx="1" type="body"/>
          </p:nvPr>
        </p:nvSpPr>
        <p:spPr>
          <a:xfrm>
            <a:off x="766764" y="760412"/>
            <a:ext cx="2393999" cy="4972413"/>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6" name="Google Shape;106;p14"/>
          <p:cNvSpPr txBox="1"/>
          <p:nvPr>
            <p:ph idx="2" type="body"/>
          </p:nvPr>
        </p:nvSpPr>
        <p:spPr>
          <a:xfrm>
            <a:off x="6276001" y="760412"/>
            <a:ext cx="2388886" cy="4972413"/>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7" name="Google Shape;107;p14"/>
          <p:cNvSpPr txBox="1"/>
          <p:nvPr>
            <p:ph idx="3" type="body"/>
          </p:nvPr>
        </p:nvSpPr>
        <p:spPr>
          <a:xfrm>
            <a:off x="3520764" y="760412"/>
            <a:ext cx="2395236" cy="4972412"/>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8" name="Google Shape;108;p14"/>
          <p:cNvSpPr txBox="1"/>
          <p:nvPr>
            <p:ph idx="4" type="body"/>
          </p:nvPr>
        </p:nvSpPr>
        <p:spPr>
          <a:xfrm>
            <a:off x="9024888" y="760412"/>
            <a:ext cx="2400349" cy="4972412"/>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9" name="Google Shape;109;p14"/>
          <p:cNvSpPr/>
          <p:nvPr/>
        </p:nvSpPr>
        <p:spPr>
          <a:xfrm>
            <a:off x="766762" y="0"/>
            <a:ext cx="757236" cy="251999"/>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sp>
        <p:nvSpPr>
          <p:cNvPr id="110" name="Google Shape;110;p14"/>
          <p:cNvSpPr/>
          <p:nvPr/>
        </p:nvSpPr>
        <p:spPr>
          <a:xfrm>
            <a:off x="766762" y="6102000"/>
            <a:ext cx="757236" cy="756000"/>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pic>
        <p:nvPicPr>
          <p:cNvPr id="111" name="Google Shape;111;p14"/>
          <p:cNvPicPr preferRelativeResize="0"/>
          <p:nvPr/>
        </p:nvPicPr>
        <p:blipFill rotWithShape="1">
          <a:blip r:embed="rId2">
            <a:alphaModFix/>
          </a:blip>
          <a:srcRect b="0" l="0" r="0" t="0"/>
          <a:stretch/>
        </p:blipFill>
        <p:spPr>
          <a:xfrm>
            <a:off x="882224" y="6198237"/>
            <a:ext cx="526311" cy="5635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Квадратная каритнка с подписью">
  <p:cSld name="Квадратная каритнка с подписью">
    <p:spTree>
      <p:nvGrpSpPr>
        <p:cNvPr id="112" name="Shape 112"/>
        <p:cNvGrpSpPr/>
        <p:nvPr/>
      </p:nvGrpSpPr>
      <p:grpSpPr>
        <a:xfrm>
          <a:off x="0" y="0"/>
          <a:ext cx="0" cy="0"/>
          <a:chOff x="0" y="0"/>
          <a:chExt cx="0" cy="0"/>
        </a:xfrm>
      </p:grpSpPr>
      <p:sp>
        <p:nvSpPr>
          <p:cNvPr id="113" name="Google Shape;113;p15"/>
          <p:cNvSpPr txBox="1"/>
          <p:nvPr>
            <p:ph idx="1" type="body"/>
          </p:nvPr>
        </p:nvSpPr>
        <p:spPr>
          <a:xfrm>
            <a:off x="7656513" y="3022950"/>
            <a:ext cx="3779836" cy="307905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4" name="Google Shape;114;p15"/>
          <p:cNvSpPr txBox="1"/>
          <p:nvPr>
            <p:ph idx="2" type="body"/>
          </p:nvPr>
        </p:nvSpPr>
        <p:spPr>
          <a:xfrm>
            <a:off x="7656513" y="755650"/>
            <a:ext cx="3779836" cy="2266949"/>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rgbClr val="4C5D6E"/>
              </a:buClr>
              <a:buSzPts val="1400"/>
              <a:buFont typeface="Arial"/>
              <a:buNone/>
              <a:defRPr b="0" i="0" sz="3200" u="none" cap="none" strike="noStrike">
                <a:solidFill>
                  <a:srgbClr val="4C5D6E"/>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5" name="Google Shape;115;p15"/>
          <p:cNvSpPr/>
          <p:nvPr>
            <p:ph idx="3" type="pic"/>
          </p:nvPr>
        </p:nvSpPr>
        <p:spPr>
          <a:xfrm>
            <a:off x="0" y="0"/>
            <a:ext cx="6899487" cy="6858000"/>
          </a:xfrm>
          <a:prstGeom prst="rect">
            <a:avLst/>
          </a:prstGeom>
          <a:noFill/>
          <a:ln>
            <a:noFill/>
          </a:ln>
        </p:spPr>
        <p:txBody>
          <a:bodyPr anchorCtr="0" anchor="ctr" bIns="91425" lIns="91425" spcFirstLastPara="1" rIns="91425" wrap="square" tIns="91425">
            <a:noAutofit/>
          </a:bodyPr>
          <a:lstStyle>
            <a:lvl1pPr indent="0" lvl="0" marL="0" marR="0" rtl="0" algn="ctr">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101600" lvl="1" marL="685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101600" lvl="3" marL="1600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101600" lvl="4" marL="2057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6" name="Google Shape;116;p15"/>
          <p:cNvSpPr/>
          <p:nvPr/>
        </p:nvSpPr>
        <p:spPr>
          <a:xfrm>
            <a:off x="766762" y="0"/>
            <a:ext cx="757236" cy="251999"/>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sp>
        <p:nvSpPr>
          <p:cNvPr id="117" name="Google Shape;117;p15"/>
          <p:cNvSpPr/>
          <p:nvPr/>
        </p:nvSpPr>
        <p:spPr>
          <a:xfrm>
            <a:off x="766762" y="6102000"/>
            <a:ext cx="757236" cy="756000"/>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pic>
        <p:nvPicPr>
          <p:cNvPr id="118" name="Google Shape;118;p15"/>
          <p:cNvPicPr preferRelativeResize="0"/>
          <p:nvPr/>
        </p:nvPicPr>
        <p:blipFill rotWithShape="1">
          <a:blip r:embed="rId2">
            <a:alphaModFix/>
          </a:blip>
          <a:srcRect b="0" l="0" r="0" t="0"/>
          <a:stretch/>
        </p:blipFill>
        <p:spPr>
          <a:xfrm>
            <a:off x="882224" y="6198237"/>
            <a:ext cx="526311" cy="5635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Вертикальная каритнка с подписью">
  <p:cSld name="Вертикальная каритнка с подписью">
    <p:spTree>
      <p:nvGrpSpPr>
        <p:cNvPr id="119" name="Shape 119"/>
        <p:cNvGrpSpPr/>
        <p:nvPr/>
      </p:nvGrpSpPr>
      <p:grpSpPr>
        <a:xfrm>
          <a:off x="0" y="0"/>
          <a:ext cx="0" cy="0"/>
          <a:chOff x="0" y="0"/>
          <a:chExt cx="0" cy="0"/>
        </a:xfrm>
      </p:grpSpPr>
      <p:sp>
        <p:nvSpPr>
          <p:cNvPr id="120" name="Google Shape;120;p16"/>
          <p:cNvSpPr txBox="1"/>
          <p:nvPr>
            <p:ph idx="1" type="body"/>
          </p:nvPr>
        </p:nvSpPr>
        <p:spPr>
          <a:xfrm>
            <a:off x="6096001" y="3022950"/>
            <a:ext cx="5340350" cy="307905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1" name="Google Shape;121;p16"/>
          <p:cNvSpPr txBox="1"/>
          <p:nvPr>
            <p:ph idx="2" type="body"/>
          </p:nvPr>
        </p:nvSpPr>
        <p:spPr>
          <a:xfrm>
            <a:off x="6096001" y="755650"/>
            <a:ext cx="5340350" cy="2266949"/>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rgbClr val="4C5D6E"/>
              </a:buClr>
              <a:buSzPts val="1400"/>
              <a:buFont typeface="Arial"/>
              <a:buNone/>
              <a:defRPr b="0" i="0" sz="3200" u="none" cap="none" strike="noStrike">
                <a:solidFill>
                  <a:srgbClr val="4C5D6E"/>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2" name="Google Shape;122;p16"/>
          <p:cNvSpPr/>
          <p:nvPr>
            <p:ph idx="3" type="pic"/>
          </p:nvPr>
        </p:nvSpPr>
        <p:spPr>
          <a:xfrm>
            <a:off x="0" y="0"/>
            <a:ext cx="5340350" cy="6858000"/>
          </a:xfrm>
          <a:prstGeom prst="rect">
            <a:avLst/>
          </a:prstGeom>
          <a:noFill/>
          <a:ln>
            <a:noFill/>
          </a:ln>
        </p:spPr>
        <p:txBody>
          <a:bodyPr anchorCtr="0" anchor="ctr" bIns="91425" lIns="91425" spcFirstLastPara="1" rIns="91425" wrap="square" tIns="91425">
            <a:noAutofit/>
          </a:bodyPr>
          <a:lstStyle>
            <a:lvl1pPr indent="0" lvl="0" marL="0" marR="0" rtl="0" algn="ctr">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101600" lvl="1" marL="685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101600" lvl="3" marL="1600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101600" lvl="4" marL="2057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3" name="Google Shape;123;p16"/>
          <p:cNvSpPr/>
          <p:nvPr/>
        </p:nvSpPr>
        <p:spPr>
          <a:xfrm>
            <a:off x="766762" y="0"/>
            <a:ext cx="757236" cy="251999"/>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sp>
        <p:nvSpPr>
          <p:cNvPr id="124" name="Google Shape;124;p16"/>
          <p:cNvSpPr/>
          <p:nvPr/>
        </p:nvSpPr>
        <p:spPr>
          <a:xfrm>
            <a:off x="766762" y="6102000"/>
            <a:ext cx="757236" cy="756000"/>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pic>
        <p:nvPicPr>
          <p:cNvPr id="125" name="Google Shape;125;p16"/>
          <p:cNvPicPr preferRelativeResize="0"/>
          <p:nvPr/>
        </p:nvPicPr>
        <p:blipFill rotWithShape="1">
          <a:blip r:embed="rId2">
            <a:alphaModFix/>
          </a:blip>
          <a:srcRect b="0" l="0" r="0" t="0"/>
          <a:stretch/>
        </p:blipFill>
        <p:spPr>
          <a:xfrm>
            <a:off x="882224" y="6198237"/>
            <a:ext cx="526311" cy="56352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Горизонтальная каритнка с подписью">
  <p:cSld name="Горизонтальная каритнка с подписью">
    <p:spTree>
      <p:nvGrpSpPr>
        <p:cNvPr id="126" name="Shape 126"/>
        <p:cNvGrpSpPr/>
        <p:nvPr/>
      </p:nvGrpSpPr>
      <p:grpSpPr>
        <a:xfrm>
          <a:off x="0" y="0"/>
          <a:ext cx="0" cy="0"/>
          <a:chOff x="0" y="0"/>
          <a:chExt cx="0" cy="0"/>
        </a:xfrm>
      </p:grpSpPr>
      <p:sp>
        <p:nvSpPr>
          <p:cNvPr id="127" name="Google Shape;127;p17"/>
          <p:cNvSpPr txBox="1"/>
          <p:nvPr>
            <p:ph idx="1" type="body"/>
          </p:nvPr>
        </p:nvSpPr>
        <p:spPr>
          <a:xfrm>
            <a:off x="6888163" y="3022950"/>
            <a:ext cx="4548187" cy="2314224"/>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8" name="Google Shape;128;p17"/>
          <p:cNvSpPr txBox="1"/>
          <p:nvPr>
            <p:ph idx="2" type="body"/>
          </p:nvPr>
        </p:nvSpPr>
        <p:spPr>
          <a:xfrm>
            <a:off x="6888163" y="1520824"/>
            <a:ext cx="4548187" cy="1501775"/>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rgbClr val="4C5D6E"/>
              </a:buClr>
              <a:buSzPts val="1400"/>
              <a:buFont typeface="Arial"/>
              <a:buNone/>
              <a:defRPr b="0" i="0" sz="3200" u="none" cap="none" strike="noStrike">
                <a:solidFill>
                  <a:srgbClr val="4C5D6E"/>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9" name="Google Shape;129;p17"/>
          <p:cNvSpPr/>
          <p:nvPr>
            <p:ph idx="3" type="pic"/>
          </p:nvPr>
        </p:nvSpPr>
        <p:spPr>
          <a:xfrm>
            <a:off x="759597" y="1520824"/>
            <a:ext cx="5336401" cy="3816351"/>
          </a:xfrm>
          <a:prstGeom prst="rect">
            <a:avLst/>
          </a:prstGeom>
          <a:noFill/>
          <a:ln>
            <a:noFill/>
          </a:ln>
        </p:spPr>
        <p:txBody>
          <a:bodyPr anchorCtr="0" anchor="ctr" bIns="91425" lIns="91425" spcFirstLastPara="1" rIns="91425" wrap="square" tIns="91425">
            <a:noAutofit/>
          </a:bodyPr>
          <a:lstStyle>
            <a:lvl1pPr indent="0" lvl="0" marL="0" marR="0" rtl="0" algn="ctr">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101600" lvl="1" marL="685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101600" lvl="2" marL="1143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101600" lvl="3" marL="1600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101600" lvl="4" marL="2057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114300" lvl="5" marL="2514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114300" lvl="6" marL="2971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114300" lvl="7" marL="3429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114300" lvl="8" marL="3886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0" name="Google Shape;130;p17"/>
          <p:cNvSpPr/>
          <p:nvPr/>
        </p:nvSpPr>
        <p:spPr>
          <a:xfrm>
            <a:off x="766762" y="0"/>
            <a:ext cx="757236" cy="251999"/>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sp>
        <p:nvSpPr>
          <p:cNvPr id="131" name="Google Shape;131;p17"/>
          <p:cNvSpPr/>
          <p:nvPr/>
        </p:nvSpPr>
        <p:spPr>
          <a:xfrm>
            <a:off x="766762" y="6102000"/>
            <a:ext cx="757236" cy="756000"/>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pic>
        <p:nvPicPr>
          <p:cNvPr id="132" name="Google Shape;132;p17"/>
          <p:cNvPicPr preferRelativeResize="0"/>
          <p:nvPr/>
        </p:nvPicPr>
        <p:blipFill rotWithShape="1">
          <a:blip r:embed="rId2">
            <a:alphaModFix/>
          </a:blip>
          <a:srcRect b="0" l="0" r="0" t="0"/>
          <a:stretch/>
        </p:blipFill>
        <p:spPr>
          <a:xfrm>
            <a:off x="882224" y="6198237"/>
            <a:ext cx="526311" cy="56352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Пустой слайд">
  <p:cSld name="Пустой слайд">
    <p:spTree>
      <p:nvGrpSpPr>
        <p:cNvPr id="133" name="Shape 133"/>
        <p:cNvGrpSpPr/>
        <p:nvPr/>
      </p:nvGrpSpPr>
      <p:grpSpPr>
        <a:xfrm>
          <a:off x="0" y="0"/>
          <a:ext cx="0" cy="0"/>
          <a:chOff x="0" y="0"/>
          <a:chExt cx="0" cy="0"/>
        </a:xfrm>
      </p:grpSpPr>
      <p:sp>
        <p:nvSpPr>
          <p:cNvPr id="134" name="Google Shape;134;p18"/>
          <p:cNvSpPr/>
          <p:nvPr/>
        </p:nvSpPr>
        <p:spPr>
          <a:xfrm>
            <a:off x="766762" y="0"/>
            <a:ext cx="757236" cy="251999"/>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sp>
        <p:nvSpPr>
          <p:cNvPr id="135" name="Google Shape;135;p18"/>
          <p:cNvSpPr/>
          <p:nvPr/>
        </p:nvSpPr>
        <p:spPr>
          <a:xfrm>
            <a:off x="766762" y="6102000"/>
            <a:ext cx="757236" cy="756000"/>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pic>
        <p:nvPicPr>
          <p:cNvPr id="136" name="Google Shape;136;p18"/>
          <p:cNvPicPr preferRelativeResize="0"/>
          <p:nvPr/>
        </p:nvPicPr>
        <p:blipFill rotWithShape="1">
          <a:blip r:embed="rId2">
            <a:alphaModFix/>
          </a:blip>
          <a:srcRect b="0" l="0" r="0" t="0"/>
          <a:stretch/>
        </p:blipFill>
        <p:spPr>
          <a:xfrm>
            <a:off x="882224" y="6198237"/>
            <a:ext cx="526311" cy="5635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и объект" type="obj">
  <p:cSld name="OBJECT">
    <p:spTree>
      <p:nvGrpSpPr>
        <p:cNvPr id="19" name="Shape 19"/>
        <p:cNvGrpSpPr/>
        <p:nvPr/>
      </p:nvGrpSpPr>
      <p:grpSpPr>
        <a:xfrm>
          <a:off x="0" y="0"/>
          <a:ext cx="0" cy="0"/>
          <a:chOff x="0" y="0"/>
          <a:chExt cx="0" cy="0"/>
        </a:xfrm>
      </p:grpSpPr>
      <p:sp>
        <p:nvSpPr>
          <p:cNvPr id="20" name="Google Shape;20;p3"/>
          <p:cNvSpPr txBox="1"/>
          <p:nvPr>
            <p:ph type="title"/>
          </p:nvPr>
        </p:nvSpPr>
        <p:spPr>
          <a:xfrm>
            <a:off x="1512000" y="756000"/>
            <a:ext cx="9167999" cy="15120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rgbClr val="4C5D6E"/>
              </a:buClr>
              <a:buSzPts val="1400"/>
              <a:buFont typeface="Arial"/>
              <a:buNone/>
              <a:defRPr b="0" i="0" sz="4800" u="none" cap="none" strike="noStrike">
                <a:solidFill>
                  <a:srgbClr val="4C5D6E"/>
                </a:solidFill>
                <a:latin typeface="Arial"/>
                <a:ea typeface="Arial"/>
                <a:cs typeface="Arial"/>
                <a:sym typeface="Arial"/>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21" name="Google Shape;21;p3"/>
          <p:cNvSpPr txBox="1"/>
          <p:nvPr>
            <p:ph idx="1" type="body"/>
          </p:nvPr>
        </p:nvSpPr>
        <p:spPr>
          <a:xfrm>
            <a:off x="1512000" y="2628000"/>
            <a:ext cx="9167999" cy="3104825"/>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rgbClr val="2C2D30"/>
              </a:buClr>
              <a:buSzPts val="1400"/>
              <a:buFont typeface="Arial"/>
              <a:buNone/>
              <a:defRPr b="0" i="0" sz="2000" u="none" cap="none" strike="noStrike">
                <a:solidFill>
                  <a:srgbClr val="2C2D3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 name="Google Shape;22;p3"/>
          <p:cNvSpPr/>
          <p:nvPr/>
        </p:nvSpPr>
        <p:spPr>
          <a:xfrm>
            <a:off x="766762" y="0"/>
            <a:ext cx="757236" cy="251999"/>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sp>
        <p:nvSpPr>
          <p:cNvPr id="23" name="Google Shape;23;p3"/>
          <p:cNvSpPr/>
          <p:nvPr/>
        </p:nvSpPr>
        <p:spPr>
          <a:xfrm>
            <a:off x="766762" y="6102000"/>
            <a:ext cx="757236" cy="756000"/>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pic>
        <p:nvPicPr>
          <p:cNvPr id="24" name="Google Shape;24;p3"/>
          <p:cNvPicPr preferRelativeResize="0"/>
          <p:nvPr/>
        </p:nvPicPr>
        <p:blipFill rotWithShape="1">
          <a:blip r:embed="rId2">
            <a:alphaModFix/>
          </a:blip>
          <a:srcRect b="0" l="0" r="0" t="0"/>
          <a:stretch/>
        </p:blipFill>
        <p:spPr>
          <a:xfrm>
            <a:off x="882224" y="6198237"/>
            <a:ext cx="526311" cy="5635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Пустой слайд" type="blank">
  <p:cSld name="BLANK">
    <p:spTree>
      <p:nvGrpSpPr>
        <p:cNvPr id="25" name="Shape 25"/>
        <p:cNvGrpSpPr/>
        <p:nvPr/>
      </p:nvGrpSpPr>
      <p:grpSpPr>
        <a:xfrm>
          <a:off x="0" y="0"/>
          <a:ext cx="0" cy="0"/>
          <a:chOff x="0" y="0"/>
          <a:chExt cx="0" cy="0"/>
        </a:xfrm>
      </p:grpSpPr>
      <p:sp>
        <p:nvSpPr>
          <p:cNvPr id="26" name="Google Shape;26;p4"/>
          <p:cNvSpPr txBox="1"/>
          <p:nvPr>
            <p:ph idx="10" type="dt"/>
          </p:nvPr>
        </p:nvSpPr>
        <p:spPr>
          <a:xfrm>
            <a:off x="4775200" y="6305550"/>
            <a:ext cx="28448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7" name="Google Shape;27;p4"/>
          <p:cNvSpPr txBox="1"/>
          <p:nvPr>
            <p:ph idx="11" type="ftr"/>
          </p:nvPr>
        </p:nvSpPr>
        <p:spPr>
          <a:xfrm>
            <a:off x="7620000" y="6305550"/>
            <a:ext cx="3860800" cy="47625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8" name="Google Shape;28;p4"/>
          <p:cNvSpPr txBox="1"/>
          <p:nvPr>
            <p:ph idx="12" type="sldNum"/>
          </p:nvPr>
        </p:nvSpPr>
        <p:spPr>
          <a:xfrm>
            <a:off x="11485033" y="6305550"/>
            <a:ext cx="609600" cy="47625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и два объекта"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1512000" y="743125"/>
            <a:ext cx="9167999" cy="1512000"/>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rgbClr val="4C5D6E"/>
              </a:buClr>
              <a:buSzPts val="1400"/>
              <a:buFont typeface="Arial"/>
              <a:buNone/>
              <a:defRPr b="0" i="0" sz="4800" u="none" cap="none" strike="noStrike">
                <a:solidFill>
                  <a:srgbClr val="4C5D6E"/>
                </a:solidFill>
                <a:latin typeface="Arial"/>
                <a:ea typeface="Arial"/>
                <a:cs typeface="Arial"/>
                <a:sym typeface="Arial"/>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31" name="Google Shape;31;p5"/>
          <p:cNvSpPr txBox="1"/>
          <p:nvPr>
            <p:ph idx="1" type="body"/>
          </p:nvPr>
        </p:nvSpPr>
        <p:spPr>
          <a:xfrm>
            <a:off x="1511999" y="2636474"/>
            <a:ext cx="4404000" cy="3096351"/>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2" name="Google Shape;32;p5"/>
          <p:cNvSpPr txBox="1"/>
          <p:nvPr>
            <p:ph idx="2" type="body"/>
          </p:nvPr>
        </p:nvSpPr>
        <p:spPr>
          <a:xfrm>
            <a:off x="6276000" y="2636474"/>
            <a:ext cx="4404000" cy="3096351"/>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5"/>
          <p:cNvSpPr/>
          <p:nvPr/>
        </p:nvSpPr>
        <p:spPr>
          <a:xfrm>
            <a:off x="766762" y="0"/>
            <a:ext cx="757236" cy="251999"/>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sp>
        <p:nvSpPr>
          <p:cNvPr id="34" name="Google Shape;34;p5"/>
          <p:cNvSpPr/>
          <p:nvPr/>
        </p:nvSpPr>
        <p:spPr>
          <a:xfrm>
            <a:off x="766762" y="6102000"/>
            <a:ext cx="757236" cy="756000"/>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pic>
        <p:nvPicPr>
          <p:cNvPr id="35" name="Google Shape;35;p5"/>
          <p:cNvPicPr preferRelativeResize="0"/>
          <p:nvPr/>
        </p:nvPicPr>
        <p:blipFill rotWithShape="1">
          <a:blip r:embed="rId2">
            <a:alphaModFix/>
          </a:blip>
          <a:srcRect b="0" l="0" r="0" t="0"/>
          <a:stretch/>
        </p:blipFill>
        <p:spPr>
          <a:xfrm>
            <a:off x="882224" y="6198237"/>
            <a:ext cx="526311" cy="5635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и сравнение"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1512000" y="760412"/>
            <a:ext cx="9167999" cy="1512908"/>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rgbClr val="4C5D6E"/>
              </a:buClr>
              <a:buSzPts val="1400"/>
              <a:buFont typeface="Arial"/>
              <a:buNone/>
              <a:defRPr b="0" i="0" sz="4800" u="none" cap="none" strike="noStrike">
                <a:solidFill>
                  <a:srgbClr val="4C5D6E"/>
                </a:solidFill>
                <a:latin typeface="Arial"/>
                <a:ea typeface="Arial"/>
                <a:cs typeface="Arial"/>
                <a:sym typeface="Arial"/>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38" name="Google Shape;38;p6"/>
          <p:cNvSpPr txBox="1"/>
          <p:nvPr>
            <p:ph idx="1" type="body"/>
          </p:nvPr>
        </p:nvSpPr>
        <p:spPr>
          <a:xfrm>
            <a:off x="1512000" y="2636475"/>
            <a:ext cx="4404000" cy="757257"/>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39" name="Google Shape;39;p6"/>
          <p:cNvSpPr txBox="1"/>
          <p:nvPr>
            <p:ph idx="2" type="body"/>
          </p:nvPr>
        </p:nvSpPr>
        <p:spPr>
          <a:xfrm>
            <a:off x="1512000" y="3753732"/>
            <a:ext cx="4404000" cy="1979092"/>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0" name="Google Shape;40;p6"/>
          <p:cNvSpPr txBox="1"/>
          <p:nvPr>
            <p:ph idx="3" type="body"/>
          </p:nvPr>
        </p:nvSpPr>
        <p:spPr>
          <a:xfrm>
            <a:off x="6276000" y="2633319"/>
            <a:ext cx="4404000" cy="760412"/>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41" name="Google Shape;41;p6"/>
          <p:cNvSpPr txBox="1"/>
          <p:nvPr>
            <p:ph idx="4" type="body"/>
          </p:nvPr>
        </p:nvSpPr>
        <p:spPr>
          <a:xfrm>
            <a:off x="6276000" y="3753732"/>
            <a:ext cx="4404000" cy="1979092"/>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2" name="Google Shape;42;p6"/>
          <p:cNvSpPr/>
          <p:nvPr/>
        </p:nvSpPr>
        <p:spPr>
          <a:xfrm>
            <a:off x="766762" y="0"/>
            <a:ext cx="757236" cy="251999"/>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sp>
        <p:nvSpPr>
          <p:cNvPr id="43" name="Google Shape;43;p6"/>
          <p:cNvSpPr/>
          <p:nvPr/>
        </p:nvSpPr>
        <p:spPr>
          <a:xfrm>
            <a:off x="766762" y="6102000"/>
            <a:ext cx="757236" cy="756000"/>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pic>
        <p:nvPicPr>
          <p:cNvPr id="44" name="Google Shape;44;p6"/>
          <p:cNvPicPr preferRelativeResize="0"/>
          <p:nvPr/>
        </p:nvPicPr>
        <p:blipFill rotWithShape="1">
          <a:blip r:embed="rId2">
            <a:alphaModFix/>
          </a:blip>
          <a:srcRect b="0" l="0" r="0" t="0"/>
          <a:stretch/>
        </p:blipFill>
        <p:spPr>
          <a:xfrm>
            <a:off x="882224" y="6198237"/>
            <a:ext cx="526311" cy="5635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Сравнение">
  <p:cSld name="Сравнение">
    <p:spTree>
      <p:nvGrpSpPr>
        <p:cNvPr id="45" name="Shape 45"/>
        <p:cNvGrpSpPr/>
        <p:nvPr/>
      </p:nvGrpSpPr>
      <p:grpSpPr>
        <a:xfrm>
          <a:off x="0" y="0"/>
          <a:ext cx="0" cy="0"/>
          <a:chOff x="0" y="0"/>
          <a:chExt cx="0" cy="0"/>
        </a:xfrm>
      </p:grpSpPr>
      <p:sp>
        <p:nvSpPr>
          <p:cNvPr id="46" name="Google Shape;46;p7"/>
          <p:cNvSpPr txBox="1"/>
          <p:nvPr>
            <p:ph idx="1" type="body"/>
          </p:nvPr>
        </p:nvSpPr>
        <p:spPr>
          <a:xfrm>
            <a:off x="1512000" y="760412"/>
            <a:ext cx="4404000" cy="757257"/>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47" name="Google Shape;47;p7"/>
          <p:cNvSpPr txBox="1"/>
          <p:nvPr>
            <p:ph idx="2" type="body"/>
          </p:nvPr>
        </p:nvSpPr>
        <p:spPr>
          <a:xfrm>
            <a:off x="1512000" y="1877669"/>
            <a:ext cx="4404000" cy="3855155"/>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8" name="Google Shape;48;p7"/>
          <p:cNvSpPr txBox="1"/>
          <p:nvPr>
            <p:ph idx="3" type="body"/>
          </p:nvPr>
        </p:nvSpPr>
        <p:spPr>
          <a:xfrm>
            <a:off x="6275998" y="757256"/>
            <a:ext cx="4404000" cy="760412"/>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49" name="Google Shape;49;p7"/>
          <p:cNvSpPr txBox="1"/>
          <p:nvPr>
            <p:ph idx="4" type="body"/>
          </p:nvPr>
        </p:nvSpPr>
        <p:spPr>
          <a:xfrm>
            <a:off x="6276000" y="1877669"/>
            <a:ext cx="4404000" cy="3855155"/>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 name="Google Shape;50;p7"/>
          <p:cNvSpPr/>
          <p:nvPr/>
        </p:nvSpPr>
        <p:spPr>
          <a:xfrm>
            <a:off x="766762" y="0"/>
            <a:ext cx="757236" cy="251999"/>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sp>
        <p:nvSpPr>
          <p:cNvPr id="51" name="Google Shape;51;p7"/>
          <p:cNvSpPr/>
          <p:nvPr/>
        </p:nvSpPr>
        <p:spPr>
          <a:xfrm>
            <a:off x="766762" y="6102000"/>
            <a:ext cx="757236" cy="756000"/>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pic>
        <p:nvPicPr>
          <p:cNvPr id="52" name="Google Shape;52;p7"/>
          <p:cNvPicPr preferRelativeResize="0"/>
          <p:nvPr/>
        </p:nvPicPr>
        <p:blipFill rotWithShape="1">
          <a:blip r:embed="rId2">
            <a:alphaModFix/>
          </a:blip>
          <a:srcRect b="0" l="0" r="0" t="0"/>
          <a:stretch/>
        </p:blipFill>
        <p:spPr>
          <a:xfrm>
            <a:off x="882224" y="6198237"/>
            <a:ext cx="526311" cy="5635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Два объекта">
  <p:cSld name="Два объекта">
    <p:spTree>
      <p:nvGrpSpPr>
        <p:cNvPr id="53" name="Shape 53"/>
        <p:cNvGrpSpPr/>
        <p:nvPr/>
      </p:nvGrpSpPr>
      <p:grpSpPr>
        <a:xfrm>
          <a:off x="0" y="0"/>
          <a:ext cx="0" cy="0"/>
          <a:chOff x="0" y="0"/>
          <a:chExt cx="0" cy="0"/>
        </a:xfrm>
      </p:grpSpPr>
      <p:sp>
        <p:nvSpPr>
          <p:cNvPr id="54" name="Google Shape;54;p8"/>
          <p:cNvSpPr txBox="1"/>
          <p:nvPr>
            <p:ph idx="1" type="body"/>
          </p:nvPr>
        </p:nvSpPr>
        <p:spPr>
          <a:xfrm>
            <a:off x="1512000" y="760412"/>
            <a:ext cx="4404000" cy="4972412"/>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5" name="Google Shape;55;p8"/>
          <p:cNvSpPr txBox="1"/>
          <p:nvPr>
            <p:ph idx="2" type="body"/>
          </p:nvPr>
        </p:nvSpPr>
        <p:spPr>
          <a:xfrm>
            <a:off x="6276000" y="760412"/>
            <a:ext cx="4404000" cy="4972412"/>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6" name="Google Shape;56;p8"/>
          <p:cNvSpPr/>
          <p:nvPr/>
        </p:nvSpPr>
        <p:spPr>
          <a:xfrm>
            <a:off x="766762" y="0"/>
            <a:ext cx="757236" cy="251999"/>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sp>
        <p:nvSpPr>
          <p:cNvPr id="57" name="Google Shape;57;p8"/>
          <p:cNvSpPr/>
          <p:nvPr/>
        </p:nvSpPr>
        <p:spPr>
          <a:xfrm>
            <a:off x="766762" y="6102000"/>
            <a:ext cx="757236" cy="756000"/>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pic>
        <p:nvPicPr>
          <p:cNvPr id="58" name="Google Shape;58;p8"/>
          <p:cNvPicPr preferRelativeResize="0"/>
          <p:nvPr/>
        </p:nvPicPr>
        <p:blipFill rotWithShape="1">
          <a:blip r:embed="rId2">
            <a:alphaModFix/>
          </a:blip>
          <a:srcRect b="0" l="0" r="0" t="0"/>
          <a:stretch/>
        </p:blipFill>
        <p:spPr>
          <a:xfrm>
            <a:off x="882224" y="6198237"/>
            <a:ext cx="526311" cy="5635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Заголовок три подзаголоавка с объектами">
  <p:cSld name="Заголовок три подзаголоавка с объектами">
    <p:spTree>
      <p:nvGrpSpPr>
        <p:cNvPr id="59" name="Shape 59"/>
        <p:cNvGrpSpPr/>
        <p:nvPr/>
      </p:nvGrpSpPr>
      <p:grpSpPr>
        <a:xfrm>
          <a:off x="0" y="0"/>
          <a:ext cx="0" cy="0"/>
          <a:chOff x="0" y="0"/>
          <a:chExt cx="0" cy="0"/>
        </a:xfrm>
      </p:grpSpPr>
      <p:sp>
        <p:nvSpPr>
          <p:cNvPr id="60" name="Google Shape;60;p9"/>
          <p:cNvSpPr txBox="1"/>
          <p:nvPr>
            <p:ph type="title"/>
          </p:nvPr>
        </p:nvSpPr>
        <p:spPr>
          <a:xfrm>
            <a:off x="1139824" y="760412"/>
            <a:ext cx="9919064" cy="1512908"/>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rgbClr val="4C5D6E"/>
              </a:buClr>
              <a:buSzPts val="1400"/>
              <a:buFont typeface="Arial"/>
              <a:buNone/>
              <a:defRPr b="0" i="0" sz="4800" u="none" cap="none" strike="noStrike">
                <a:solidFill>
                  <a:srgbClr val="4C5D6E"/>
                </a:solidFill>
                <a:latin typeface="Arial"/>
                <a:ea typeface="Arial"/>
                <a:cs typeface="Arial"/>
                <a:sym typeface="Arial"/>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61" name="Google Shape;61;p9"/>
          <p:cNvSpPr txBox="1"/>
          <p:nvPr>
            <p:ph idx="1" type="body"/>
          </p:nvPr>
        </p:nvSpPr>
        <p:spPr>
          <a:xfrm>
            <a:off x="1139824" y="2636475"/>
            <a:ext cx="3048364" cy="757257"/>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62" name="Google Shape;62;p9"/>
          <p:cNvSpPr txBox="1"/>
          <p:nvPr>
            <p:ph idx="2" type="body"/>
          </p:nvPr>
        </p:nvSpPr>
        <p:spPr>
          <a:xfrm>
            <a:off x="1139824" y="3753732"/>
            <a:ext cx="3048364" cy="1979092"/>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3" name="Google Shape;63;p9"/>
          <p:cNvSpPr txBox="1"/>
          <p:nvPr>
            <p:ph idx="3" type="body"/>
          </p:nvPr>
        </p:nvSpPr>
        <p:spPr>
          <a:xfrm>
            <a:off x="8003813" y="2633321"/>
            <a:ext cx="3055075" cy="760411"/>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64" name="Google Shape;64;p9"/>
          <p:cNvSpPr txBox="1"/>
          <p:nvPr>
            <p:ph idx="4" type="body"/>
          </p:nvPr>
        </p:nvSpPr>
        <p:spPr>
          <a:xfrm>
            <a:off x="8003813" y="3753732"/>
            <a:ext cx="3055075" cy="1979094"/>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5" name="Google Shape;65;p9"/>
          <p:cNvSpPr txBox="1"/>
          <p:nvPr>
            <p:ph idx="5" type="body"/>
          </p:nvPr>
        </p:nvSpPr>
        <p:spPr>
          <a:xfrm>
            <a:off x="4548187" y="2633322"/>
            <a:ext cx="3095625" cy="76041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66" name="Google Shape;66;p9"/>
          <p:cNvSpPr txBox="1"/>
          <p:nvPr>
            <p:ph idx="6" type="body"/>
          </p:nvPr>
        </p:nvSpPr>
        <p:spPr>
          <a:xfrm>
            <a:off x="4548187" y="3753732"/>
            <a:ext cx="3095625" cy="1979092"/>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7" name="Google Shape;67;p9"/>
          <p:cNvSpPr/>
          <p:nvPr/>
        </p:nvSpPr>
        <p:spPr>
          <a:xfrm>
            <a:off x="766762" y="0"/>
            <a:ext cx="757236" cy="251999"/>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sp>
        <p:nvSpPr>
          <p:cNvPr id="68" name="Google Shape;68;p9"/>
          <p:cNvSpPr/>
          <p:nvPr/>
        </p:nvSpPr>
        <p:spPr>
          <a:xfrm>
            <a:off x="766762" y="6102000"/>
            <a:ext cx="757236" cy="756000"/>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pic>
        <p:nvPicPr>
          <p:cNvPr id="69" name="Google Shape;69;p9"/>
          <p:cNvPicPr preferRelativeResize="0"/>
          <p:nvPr/>
        </p:nvPicPr>
        <p:blipFill rotWithShape="1">
          <a:blip r:embed="rId2">
            <a:alphaModFix/>
          </a:blip>
          <a:srcRect b="0" l="0" r="0" t="0"/>
          <a:stretch/>
        </p:blipFill>
        <p:spPr>
          <a:xfrm>
            <a:off x="882224" y="6198237"/>
            <a:ext cx="526311" cy="5635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Сравнение трех объектов">
  <p:cSld name="Сравнение трех объектов">
    <p:spTree>
      <p:nvGrpSpPr>
        <p:cNvPr id="70" name="Shape 70"/>
        <p:cNvGrpSpPr/>
        <p:nvPr/>
      </p:nvGrpSpPr>
      <p:grpSpPr>
        <a:xfrm>
          <a:off x="0" y="0"/>
          <a:ext cx="0" cy="0"/>
          <a:chOff x="0" y="0"/>
          <a:chExt cx="0" cy="0"/>
        </a:xfrm>
      </p:grpSpPr>
      <p:sp>
        <p:nvSpPr>
          <p:cNvPr id="71" name="Google Shape;71;p10"/>
          <p:cNvSpPr txBox="1"/>
          <p:nvPr>
            <p:ph idx="1" type="body"/>
          </p:nvPr>
        </p:nvSpPr>
        <p:spPr>
          <a:xfrm>
            <a:off x="1139824" y="760412"/>
            <a:ext cx="3048364" cy="757257"/>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72" name="Google Shape;72;p10"/>
          <p:cNvSpPr txBox="1"/>
          <p:nvPr>
            <p:ph idx="2" type="body"/>
          </p:nvPr>
        </p:nvSpPr>
        <p:spPr>
          <a:xfrm>
            <a:off x="1139824" y="1877669"/>
            <a:ext cx="3048364" cy="3855155"/>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3" name="Google Shape;73;p10"/>
          <p:cNvSpPr txBox="1"/>
          <p:nvPr>
            <p:ph idx="3" type="body"/>
          </p:nvPr>
        </p:nvSpPr>
        <p:spPr>
          <a:xfrm>
            <a:off x="8003813" y="757258"/>
            <a:ext cx="3055075" cy="760411"/>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74" name="Google Shape;74;p10"/>
          <p:cNvSpPr txBox="1"/>
          <p:nvPr>
            <p:ph idx="4" type="body"/>
          </p:nvPr>
        </p:nvSpPr>
        <p:spPr>
          <a:xfrm>
            <a:off x="8003813" y="1877669"/>
            <a:ext cx="3055075" cy="3855155"/>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5" name="Google Shape;75;p10"/>
          <p:cNvSpPr txBox="1"/>
          <p:nvPr>
            <p:ph idx="5" type="body"/>
          </p:nvPr>
        </p:nvSpPr>
        <p:spPr>
          <a:xfrm>
            <a:off x="4548187" y="760412"/>
            <a:ext cx="3095625" cy="76041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1" i="0" sz="18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0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800"/>
              <a:buFont typeface="Arial"/>
              <a:buNone/>
              <a:defRPr b="1" i="0" sz="1600" u="none" cap="none" strike="noStrike">
                <a:solidFill>
                  <a:schemeClr val="dk1"/>
                </a:solidFill>
                <a:latin typeface="Arial"/>
                <a:ea typeface="Arial"/>
                <a:cs typeface="Arial"/>
                <a:sym typeface="Arial"/>
              </a:defRPr>
            </a:lvl9pPr>
          </a:lstStyle>
          <a:p/>
        </p:txBody>
      </p:sp>
      <p:sp>
        <p:nvSpPr>
          <p:cNvPr id="76" name="Google Shape;76;p10"/>
          <p:cNvSpPr txBox="1"/>
          <p:nvPr>
            <p:ph idx="6" type="body"/>
          </p:nvPr>
        </p:nvSpPr>
        <p:spPr>
          <a:xfrm>
            <a:off x="4548187" y="1877669"/>
            <a:ext cx="3095625" cy="3855155"/>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7" name="Google Shape;77;p10"/>
          <p:cNvSpPr/>
          <p:nvPr/>
        </p:nvSpPr>
        <p:spPr>
          <a:xfrm>
            <a:off x="766762" y="0"/>
            <a:ext cx="757236" cy="251999"/>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sp>
        <p:nvSpPr>
          <p:cNvPr id="78" name="Google Shape;78;p10"/>
          <p:cNvSpPr/>
          <p:nvPr/>
        </p:nvSpPr>
        <p:spPr>
          <a:xfrm>
            <a:off x="766762" y="6102000"/>
            <a:ext cx="757236" cy="756000"/>
          </a:xfrm>
          <a:prstGeom prst="rect">
            <a:avLst/>
          </a:prstGeom>
          <a:solidFill>
            <a:srgbClr val="E9ED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Arial"/>
              <a:ea typeface="Arial"/>
              <a:cs typeface="Arial"/>
              <a:sym typeface="Arial"/>
            </a:endParaRPr>
          </a:p>
        </p:txBody>
      </p:sp>
      <p:pic>
        <p:nvPicPr>
          <p:cNvPr id="79" name="Google Shape;79;p10"/>
          <p:cNvPicPr preferRelativeResize="0"/>
          <p:nvPr/>
        </p:nvPicPr>
        <p:blipFill rotWithShape="1">
          <a:blip r:embed="rId2">
            <a:alphaModFix/>
          </a:blip>
          <a:srcRect b="0" l="0" r="0" t="0"/>
          <a:stretch/>
        </p:blipFill>
        <p:spPr>
          <a:xfrm>
            <a:off x="882224" y="6198237"/>
            <a:ext cx="526311" cy="5635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2"/>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523998" y="760412"/>
            <a:ext cx="9132888" cy="1520823"/>
          </a:xfrm>
          <a:prstGeom prst="rect">
            <a:avLst/>
          </a:prstGeom>
          <a:noFill/>
          <a:ln>
            <a:noFill/>
          </a:ln>
        </p:spPr>
        <p:txBody>
          <a:bodyPr anchorCtr="0" anchor="ctr" bIns="91425" lIns="91425" spcFirstLastPara="1" rIns="91425" wrap="square" tIns="91425">
            <a:noAutofit/>
          </a:bodyPr>
          <a:lstStyle>
            <a:lvl1pPr indent="0" lvl="0" marL="0" marR="0" rtl="0" algn="l">
              <a:lnSpc>
                <a:spcPct val="90000"/>
              </a:lnSpc>
              <a:spcBef>
                <a:spcPts val="0"/>
              </a:spcBef>
              <a:spcAft>
                <a:spcPts val="0"/>
              </a:spcAft>
              <a:buClr>
                <a:srgbClr val="4C5D6E"/>
              </a:buClr>
              <a:buSzPts val="1400"/>
              <a:buFont typeface="Arial"/>
              <a:buNone/>
              <a:defRPr b="0" i="0" sz="4800" u="none" cap="none" strike="noStrike">
                <a:solidFill>
                  <a:srgbClr val="4C5D6E"/>
                </a:solidFill>
                <a:latin typeface="Arial"/>
                <a:ea typeface="Arial"/>
                <a:cs typeface="Arial"/>
                <a:sym typeface="Arial"/>
              </a:defRPr>
            </a:lvl1pPr>
            <a:lvl2pPr indent="0" lvl="1">
              <a:spcBef>
                <a:spcPts val="0"/>
              </a:spcBef>
              <a:spcAft>
                <a:spcPts val="0"/>
              </a:spcAft>
              <a:buSzPts val="1400"/>
              <a:buFont typeface="Arial"/>
              <a:buNone/>
              <a:defRPr sz="1800"/>
            </a:lvl2pPr>
            <a:lvl3pPr indent="0" lvl="2">
              <a:spcBef>
                <a:spcPts val="0"/>
              </a:spcBef>
              <a:spcAft>
                <a:spcPts val="0"/>
              </a:spcAft>
              <a:buSzPts val="1400"/>
              <a:buFont typeface="Arial"/>
              <a:buNone/>
              <a:defRPr sz="1800"/>
            </a:lvl3pPr>
            <a:lvl4pPr indent="0" lvl="3">
              <a:spcBef>
                <a:spcPts val="0"/>
              </a:spcBef>
              <a:spcAft>
                <a:spcPts val="0"/>
              </a:spcAft>
              <a:buSzPts val="1400"/>
              <a:buFont typeface="Arial"/>
              <a:buNone/>
              <a:defRPr sz="1800"/>
            </a:lvl4pPr>
            <a:lvl5pPr indent="0" lvl="4">
              <a:spcBef>
                <a:spcPts val="0"/>
              </a:spcBef>
              <a:spcAft>
                <a:spcPts val="0"/>
              </a:spcAft>
              <a:buSzPts val="1400"/>
              <a:buFont typeface="Arial"/>
              <a:buNone/>
              <a:defRPr sz="1800"/>
            </a:lvl5pPr>
            <a:lvl6pPr indent="0" lvl="5">
              <a:spcBef>
                <a:spcPts val="0"/>
              </a:spcBef>
              <a:spcAft>
                <a:spcPts val="0"/>
              </a:spcAft>
              <a:buSzPts val="1400"/>
              <a:buFont typeface="Arial"/>
              <a:buNone/>
              <a:defRPr sz="1800"/>
            </a:lvl6pPr>
            <a:lvl7pPr indent="0" lvl="6">
              <a:spcBef>
                <a:spcPts val="0"/>
              </a:spcBef>
              <a:spcAft>
                <a:spcPts val="0"/>
              </a:spcAft>
              <a:buSzPts val="1400"/>
              <a:buFont typeface="Arial"/>
              <a:buNone/>
              <a:defRPr sz="1800"/>
            </a:lvl7pPr>
            <a:lvl8pPr indent="0" lvl="7">
              <a:spcBef>
                <a:spcPts val="0"/>
              </a:spcBef>
              <a:spcAft>
                <a:spcPts val="0"/>
              </a:spcAft>
              <a:buSzPts val="1400"/>
              <a:buFont typeface="Arial"/>
              <a:buNone/>
              <a:defRPr sz="1800"/>
            </a:lvl8pPr>
            <a:lvl9pPr indent="0" lvl="8">
              <a:spcBef>
                <a:spcPts val="0"/>
              </a:spcBef>
              <a:spcAft>
                <a:spcPts val="0"/>
              </a:spcAft>
              <a:buSzPts val="1400"/>
              <a:buFont typeface="Arial"/>
              <a:buNone/>
              <a:defRPr sz="1800"/>
            </a:lvl9pPr>
          </a:lstStyle>
          <a:p/>
        </p:txBody>
      </p:sp>
      <p:sp>
        <p:nvSpPr>
          <p:cNvPr id="11" name="Google Shape;11;p1"/>
          <p:cNvSpPr txBox="1"/>
          <p:nvPr>
            <p:ph idx="1" type="body"/>
          </p:nvPr>
        </p:nvSpPr>
        <p:spPr>
          <a:xfrm>
            <a:off x="1523999" y="2636475"/>
            <a:ext cx="9132890" cy="309634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7.png"/><Relationship Id="rId5" Type="http://schemas.openxmlformats.org/officeDocument/2006/relationships/image" Target="../media/image21.png"/><Relationship Id="rId6"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1" name="Shape 141"/>
        <p:cNvGrpSpPr/>
        <p:nvPr/>
      </p:nvGrpSpPr>
      <p:grpSpPr>
        <a:xfrm>
          <a:off x="0" y="0"/>
          <a:ext cx="0" cy="0"/>
          <a:chOff x="0" y="0"/>
          <a:chExt cx="0" cy="0"/>
        </a:xfrm>
      </p:grpSpPr>
      <p:sp>
        <p:nvSpPr>
          <p:cNvPr id="142" name="Google Shape;142;p19"/>
          <p:cNvSpPr txBox="1"/>
          <p:nvPr>
            <p:ph idx="4294967295" type="ctrTitle"/>
          </p:nvPr>
        </p:nvSpPr>
        <p:spPr>
          <a:xfrm>
            <a:off x="5303837" y="2276475"/>
            <a:ext cx="6121400" cy="230505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Транспортный </a:t>
            </a:r>
            <a:r>
              <a:rPr lang="ru"/>
              <a:t> </a:t>
            </a:r>
            <a:r>
              <a:rPr b="0" i="0" lang="ru" sz="4800" u="none" cap="none" strike="noStrike">
                <a:solidFill>
                  <a:srgbClr val="4C5D6E"/>
                </a:solidFill>
                <a:latin typeface="Arial"/>
                <a:ea typeface="Arial"/>
                <a:cs typeface="Arial"/>
                <a:sym typeface="Arial"/>
              </a:rPr>
              <a:t>уровень </a:t>
            </a:r>
            <a:endParaRPr b="1" i="0" sz="4800" u="none" cap="none" strike="noStrike">
              <a:solidFill>
                <a:srgbClr val="4C5D6E"/>
              </a:solidFill>
              <a:latin typeface="Arial"/>
              <a:ea typeface="Arial"/>
              <a:cs typeface="Arial"/>
              <a:sym typeface="Arial"/>
            </a:endParaRPr>
          </a:p>
        </p:txBody>
      </p:sp>
      <p:sp>
        <p:nvSpPr>
          <p:cNvPr id="143" name="Google Shape;143;p19"/>
          <p:cNvSpPr txBox="1"/>
          <p:nvPr>
            <p:ph idx="1" type="subTitle"/>
          </p:nvPr>
        </p:nvSpPr>
        <p:spPr>
          <a:xfrm>
            <a:off x="5303837" y="4909071"/>
            <a:ext cx="6121400" cy="1511299"/>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99A8B7"/>
              </a:buClr>
              <a:buFont typeface="Arial"/>
              <a:buNone/>
            </a:pPr>
            <a:r>
              <a:rPr lang="ru" sz="1800"/>
              <a:t>Протоколы с гарантированной и негарантированной доставкой данных: TCP и UDP. Форматы TCP-сегмента и UDP-дейтаграммы. Сокеты. Технология перегруженного NAT(PAT). Диагностика транспортного уровня</a:t>
            </a:r>
            <a:endParaRPr/>
          </a:p>
        </p:txBody>
      </p:sp>
      <p:sp>
        <p:nvSpPr>
          <p:cNvPr id="144" name="Google Shape;144;p19"/>
          <p:cNvSpPr txBox="1"/>
          <p:nvPr/>
        </p:nvSpPr>
        <p:spPr>
          <a:xfrm>
            <a:off x="5303837" y="765175"/>
            <a:ext cx="6121400" cy="75564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dk1"/>
              </a:buClr>
              <a:buFont typeface="Arial"/>
              <a:buNone/>
            </a:pPr>
            <a:r>
              <a:t/>
            </a:r>
            <a:endParaRPr b="0" i="0" sz="2400" u="none" cap="none" strike="noStrike">
              <a:solidFill>
                <a:srgbClr val="99A8B7"/>
              </a:solidFill>
              <a:latin typeface="Arial"/>
              <a:ea typeface="Arial"/>
              <a:cs typeface="Arial"/>
              <a:sym typeface="Arial"/>
            </a:endParaRPr>
          </a:p>
        </p:txBody>
      </p:sp>
      <p:sp>
        <p:nvSpPr>
          <p:cNvPr id="145" name="Google Shape;145;p19"/>
          <p:cNvSpPr txBox="1"/>
          <p:nvPr/>
        </p:nvSpPr>
        <p:spPr>
          <a:xfrm>
            <a:off x="5303837" y="1520825"/>
            <a:ext cx="6121400" cy="755649"/>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99A8B7"/>
              </a:buClr>
              <a:buFont typeface="Arial"/>
              <a:buNone/>
            </a:pPr>
            <a:r>
              <a:rPr b="0" i="0" lang="ru" sz="2400" u="none" cap="none" strike="noStrike">
                <a:solidFill>
                  <a:srgbClr val="99A8B7"/>
                </a:solidFill>
                <a:latin typeface="Arial"/>
                <a:ea typeface="Arial"/>
                <a:cs typeface="Arial"/>
                <a:sym typeface="Arial"/>
              </a:rPr>
              <a:t>Компьютерные сети</a:t>
            </a:r>
            <a:endParaRPr b="0" i="0" sz="2400" u="none" cap="none" strike="noStrike">
              <a:solidFill>
                <a:srgbClr val="99A8B7"/>
              </a:solidFill>
              <a:latin typeface="Arial"/>
              <a:ea typeface="Arial"/>
              <a:cs typeface="Arial"/>
              <a:sym typeface="Arial"/>
            </a:endParaRPr>
          </a:p>
        </p:txBody>
      </p:sp>
      <p:pic>
        <p:nvPicPr>
          <p:cNvPr descr="сети.png" id="146" name="Google Shape;146;p19"/>
          <p:cNvPicPr preferRelativeResize="0"/>
          <p:nvPr/>
        </p:nvPicPr>
        <p:blipFill rotWithShape="1">
          <a:blip r:embed="rId3">
            <a:alphaModFix/>
          </a:blip>
          <a:srcRect b="0" l="0" r="0" t="0"/>
          <a:stretch/>
        </p:blipFill>
        <p:spPr>
          <a:xfrm>
            <a:off x="766762" y="1538287"/>
            <a:ext cx="3781500" cy="3781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28"/>
          <p:cNvSpPr txBox="1"/>
          <p:nvPr>
            <p:ph type="title"/>
          </p:nvPr>
        </p:nvSpPr>
        <p:spPr>
          <a:xfrm>
            <a:off x="1512000" y="756000"/>
            <a:ext cx="9168000" cy="1512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Изменение размера окна</a:t>
            </a:r>
            <a:endParaRPr b="0" i="0" sz="4800" u="none" cap="none" strike="noStrike">
              <a:solidFill>
                <a:srgbClr val="4C5D6E"/>
              </a:solidFill>
              <a:latin typeface="Arial"/>
              <a:ea typeface="Arial"/>
              <a:cs typeface="Arial"/>
              <a:sym typeface="Arial"/>
            </a:endParaRPr>
          </a:p>
        </p:txBody>
      </p:sp>
      <p:sp>
        <p:nvSpPr>
          <p:cNvPr id="217" name="Google Shape;217;p28"/>
          <p:cNvSpPr txBox="1"/>
          <p:nvPr>
            <p:ph idx="1" type="body"/>
          </p:nvPr>
        </p:nvSpPr>
        <p:spPr>
          <a:xfrm>
            <a:off x="1512000" y="2628000"/>
            <a:ext cx="4543800" cy="31047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2C2D30"/>
              </a:buClr>
              <a:buFont typeface="Arial"/>
              <a:buNone/>
            </a:pPr>
            <a:r>
              <a:rPr b="0" i="0" lang="ru" sz="2000" u="none" cap="none" strike="noStrike">
                <a:solidFill>
                  <a:srgbClr val="2C2D30"/>
                </a:solidFill>
                <a:latin typeface="Arial"/>
                <a:ea typeface="Arial"/>
                <a:cs typeface="Arial"/>
                <a:sym typeface="Arial"/>
              </a:rPr>
              <a:t>Len= length (</a:t>
            </a:r>
            <a:r>
              <a:rPr lang="ru"/>
              <a:t>длина</a:t>
            </a:r>
            <a:r>
              <a:rPr b="0" i="0" lang="ru" sz="2000" u="none" cap="none" strike="noStrike">
                <a:solidFill>
                  <a:srgbClr val="2C2D30"/>
                </a:solidFill>
                <a:latin typeface="Arial"/>
                <a:ea typeface="Arial"/>
                <a:cs typeface="Arial"/>
                <a:sym typeface="Arial"/>
              </a:rPr>
              <a:t>)</a:t>
            </a:r>
            <a:endParaRPr/>
          </a:p>
          <a:p>
            <a:pPr indent="0" lvl="0" marL="0" marR="0" rtl="0" algn="l">
              <a:lnSpc>
                <a:spcPct val="90000"/>
              </a:lnSpc>
              <a:spcBef>
                <a:spcPts val="1000"/>
              </a:spcBef>
              <a:spcAft>
                <a:spcPts val="0"/>
              </a:spcAft>
              <a:buClr>
                <a:srgbClr val="2C2D30"/>
              </a:buClr>
              <a:buFont typeface="Arial"/>
              <a:buNone/>
            </a:pPr>
            <a:r>
              <a:rPr b="0" i="0" lang="ru" sz="2000" u="none" cap="none" strike="noStrike">
                <a:solidFill>
                  <a:srgbClr val="2C2D30"/>
                </a:solidFill>
                <a:latin typeface="Arial"/>
                <a:ea typeface="Arial"/>
                <a:cs typeface="Arial"/>
                <a:sym typeface="Arial"/>
              </a:rPr>
              <a:t>Seq= sequence</a:t>
            </a:r>
            <a:endParaRPr b="0" i="0" sz="2000" u="none" cap="none" strike="noStrike">
              <a:solidFill>
                <a:srgbClr val="2C2D30"/>
              </a:solidFill>
              <a:latin typeface="Arial"/>
              <a:ea typeface="Arial"/>
              <a:cs typeface="Arial"/>
              <a:sym typeface="Arial"/>
            </a:endParaRPr>
          </a:p>
          <a:p>
            <a:pPr indent="0" lvl="0" marL="0" marR="0" rtl="0" algn="l">
              <a:lnSpc>
                <a:spcPct val="90000"/>
              </a:lnSpc>
              <a:spcBef>
                <a:spcPts val="1000"/>
              </a:spcBef>
              <a:spcAft>
                <a:spcPts val="0"/>
              </a:spcAft>
              <a:buClr>
                <a:srgbClr val="2C2D30"/>
              </a:buClr>
              <a:buFont typeface="Arial"/>
              <a:buNone/>
            </a:pPr>
            <a:r>
              <a:rPr b="0" i="0" lang="ru" sz="2000" u="none" cap="none" strike="noStrike">
                <a:solidFill>
                  <a:srgbClr val="2C2D30"/>
                </a:solidFill>
                <a:latin typeface="Arial"/>
                <a:ea typeface="Arial"/>
                <a:cs typeface="Arial"/>
                <a:sym typeface="Arial"/>
              </a:rPr>
              <a:t>(номер сообщения в последовательности)</a:t>
            </a:r>
            <a:endParaRPr b="0" i="0" sz="2000" u="none" cap="none" strike="noStrike">
              <a:solidFill>
                <a:srgbClr val="2C2D30"/>
              </a:solidFill>
              <a:latin typeface="Arial"/>
              <a:ea typeface="Arial"/>
              <a:cs typeface="Arial"/>
              <a:sym typeface="Arial"/>
            </a:endParaRPr>
          </a:p>
          <a:p>
            <a:pPr indent="0" lvl="0" marL="0" marR="0" rtl="0" algn="l">
              <a:lnSpc>
                <a:spcPct val="90000"/>
              </a:lnSpc>
              <a:spcBef>
                <a:spcPts val="1000"/>
              </a:spcBef>
              <a:spcAft>
                <a:spcPts val="0"/>
              </a:spcAft>
              <a:buClr>
                <a:srgbClr val="2C2D30"/>
              </a:buClr>
              <a:buFont typeface="Arial"/>
              <a:buNone/>
            </a:pPr>
            <a:r>
              <a:rPr b="0" i="0" lang="ru" sz="2000" u="none" cap="none" strike="noStrike">
                <a:solidFill>
                  <a:srgbClr val="2C2D30"/>
                </a:solidFill>
                <a:latin typeface="Arial"/>
                <a:ea typeface="Arial"/>
                <a:cs typeface="Arial"/>
                <a:sym typeface="Arial"/>
              </a:rPr>
              <a:t>Win=window (размер окна)</a:t>
            </a:r>
            <a:endParaRPr b="0" i="0" sz="2000" u="none" cap="none" strike="noStrike">
              <a:solidFill>
                <a:srgbClr val="2C2D30"/>
              </a:solidFill>
              <a:latin typeface="Arial"/>
              <a:ea typeface="Arial"/>
              <a:cs typeface="Arial"/>
              <a:sym typeface="Arial"/>
            </a:endParaRPr>
          </a:p>
        </p:txBody>
      </p:sp>
      <p:pic>
        <p:nvPicPr>
          <p:cNvPr id="218" name="Google Shape;218;p28"/>
          <p:cNvPicPr preferRelativeResize="0"/>
          <p:nvPr/>
        </p:nvPicPr>
        <p:blipFill rotWithShape="1">
          <a:blip r:embed="rId3">
            <a:alphaModFix/>
          </a:blip>
          <a:srcRect b="0" l="0" r="0" t="0"/>
          <a:stretch/>
        </p:blipFill>
        <p:spPr>
          <a:xfrm>
            <a:off x="5457604" y="1708031"/>
            <a:ext cx="5353800" cy="5532600"/>
          </a:xfrm>
          <a:prstGeom prst="rect">
            <a:avLst/>
          </a:prstGeom>
          <a:noFill/>
          <a:ln>
            <a:noFill/>
          </a:ln>
        </p:spPr>
      </p:pic>
      <p:pic>
        <p:nvPicPr>
          <p:cNvPr id="219" name="Google Shape;219;p28"/>
          <p:cNvPicPr preferRelativeResize="0"/>
          <p:nvPr/>
        </p:nvPicPr>
        <p:blipFill rotWithShape="1">
          <a:blip r:embed="rId4">
            <a:alphaModFix/>
          </a:blip>
          <a:srcRect b="0" l="0" r="0" t="0"/>
          <a:stretch/>
        </p:blipFill>
        <p:spPr>
          <a:xfrm>
            <a:off x="0" y="474343"/>
            <a:ext cx="1533600" cy="1419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pic>
        <p:nvPicPr>
          <p:cNvPr id="224" name="Google Shape;224;p29"/>
          <p:cNvPicPr preferRelativeResize="0"/>
          <p:nvPr/>
        </p:nvPicPr>
        <p:blipFill rotWithShape="1">
          <a:blip r:embed="rId3">
            <a:alphaModFix/>
          </a:blip>
          <a:srcRect b="0" l="0" r="0" t="0"/>
          <a:stretch/>
        </p:blipFill>
        <p:spPr>
          <a:xfrm>
            <a:off x="4764511" y="180075"/>
            <a:ext cx="7427400" cy="2614800"/>
          </a:xfrm>
          <a:prstGeom prst="rect">
            <a:avLst/>
          </a:prstGeom>
          <a:noFill/>
          <a:ln>
            <a:noFill/>
          </a:ln>
        </p:spPr>
      </p:pic>
      <p:sp>
        <p:nvSpPr>
          <p:cNvPr id="225" name="Google Shape;225;p29"/>
          <p:cNvSpPr txBox="1"/>
          <p:nvPr>
            <p:ph type="title"/>
          </p:nvPr>
        </p:nvSpPr>
        <p:spPr>
          <a:xfrm>
            <a:off x="1512000" y="756000"/>
            <a:ext cx="4371300" cy="1512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Управление потоком</a:t>
            </a:r>
            <a:endParaRPr b="0" i="0" sz="4800" u="none" cap="none" strike="noStrike">
              <a:solidFill>
                <a:srgbClr val="4C5D6E"/>
              </a:solidFill>
              <a:latin typeface="Arial"/>
              <a:ea typeface="Arial"/>
              <a:cs typeface="Arial"/>
              <a:sym typeface="Arial"/>
            </a:endParaRPr>
          </a:p>
        </p:txBody>
      </p:sp>
      <p:sp>
        <p:nvSpPr>
          <p:cNvPr id="226" name="Google Shape;226;p29"/>
          <p:cNvSpPr txBox="1"/>
          <p:nvPr>
            <p:ph idx="1" type="body"/>
          </p:nvPr>
        </p:nvSpPr>
        <p:spPr>
          <a:xfrm>
            <a:off x="1512000" y="2628000"/>
            <a:ext cx="9168000" cy="31047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Методы управления потоком</a:t>
            </a:r>
            <a:r>
              <a:rPr lang="ru" sz="2400"/>
              <a:t>.</a:t>
            </a:r>
            <a:r>
              <a:rPr b="0" i="0" lang="ru" sz="2400" u="none" cap="none" strike="noStrike">
                <a:solidFill>
                  <a:srgbClr val="2C2D30"/>
                </a:solidFill>
                <a:latin typeface="Arial"/>
                <a:ea typeface="Arial"/>
                <a:cs typeface="Arial"/>
                <a:sym typeface="Arial"/>
              </a:rPr>
              <a:t> </a:t>
            </a:r>
            <a:endParaRPr b="0" i="0" sz="2400" u="none" cap="none" strike="noStrike">
              <a:solidFill>
                <a:srgbClr val="2C2D30"/>
              </a:solidFill>
              <a:latin typeface="Arial"/>
              <a:ea typeface="Arial"/>
              <a:cs typeface="Arial"/>
              <a:sym typeface="Arial"/>
            </a:endParaRPr>
          </a:p>
          <a:p>
            <a:pPr indent="0" lvl="0" marL="0" marR="0" rtl="0" algn="l">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 Буферизация: поток данных буферизируется в ожидание паузы</a:t>
            </a:r>
            <a:r>
              <a:rPr lang="ru" sz="2400"/>
              <a:t>.</a:t>
            </a:r>
            <a:endParaRPr/>
          </a:p>
          <a:p>
            <a:pPr indent="0" lvl="0" marL="0" marR="0" rtl="0" algn="l">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 Останавливающее сообщение: передача источником сообщения о снижение скорости передачи с помощью ICMP</a:t>
            </a:r>
            <a:r>
              <a:rPr lang="ru" sz="2400"/>
              <a:t>.</a:t>
            </a:r>
            <a:endParaRPr/>
          </a:p>
          <a:p>
            <a:pPr indent="0" lvl="0" marL="0" marR="0" rtl="0" algn="l">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 Метод скользящего окна: управление кол-вом передаваемых данных в единицу времени.</a:t>
            </a:r>
            <a:endParaRPr b="0" i="0" sz="2400" u="none" cap="none" strike="noStrike">
              <a:solidFill>
                <a:srgbClr val="2C2D3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0"/>
          <p:cNvSpPr txBox="1"/>
          <p:nvPr>
            <p:ph type="title"/>
          </p:nvPr>
        </p:nvSpPr>
        <p:spPr>
          <a:xfrm>
            <a:off x="1512000" y="756000"/>
            <a:ext cx="9616075" cy="1512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Сокет (программный интерфейс)</a:t>
            </a:r>
            <a:endParaRPr b="0" i="0" sz="4800" u="none" cap="none" strike="noStrike">
              <a:solidFill>
                <a:srgbClr val="4C5D6E"/>
              </a:solidFill>
              <a:latin typeface="Arial"/>
              <a:ea typeface="Arial"/>
              <a:cs typeface="Arial"/>
              <a:sym typeface="Arial"/>
            </a:endParaRPr>
          </a:p>
        </p:txBody>
      </p:sp>
      <p:sp>
        <p:nvSpPr>
          <p:cNvPr id="234" name="Google Shape;234;p30"/>
          <p:cNvSpPr txBox="1"/>
          <p:nvPr>
            <p:ph idx="1" type="body"/>
          </p:nvPr>
        </p:nvSpPr>
        <p:spPr>
          <a:xfrm>
            <a:off x="1512000" y="2628000"/>
            <a:ext cx="10116408" cy="3104825"/>
          </a:xfrm>
          <a:prstGeom prst="rect">
            <a:avLst/>
          </a:prstGeom>
          <a:noFill/>
          <a:ln>
            <a:noFill/>
          </a:ln>
        </p:spPr>
        <p:txBody>
          <a:bodyPr anchorCtr="0" anchor="ctr" bIns="91425" lIns="91425" spcFirstLastPara="1" rIns="91425" wrap="square" tIns="91425">
            <a:noAutofit/>
          </a:bodyPr>
          <a:lstStyle/>
          <a:p>
            <a:pPr indent="0" lvl="0" marL="0" marR="0" rtl="0" algn="just">
              <a:lnSpc>
                <a:spcPct val="90000"/>
              </a:lnSpc>
              <a:spcBef>
                <a:spcPts val="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Интерфейс сокета Беркли используется для взаимодействия между компьютерами в сети или процессами запущенными на компьютере. Сокеты – это стандарт интерфейсов для транспортных подсистем. Различные варианты сокетов могут быть реализованы в разных ОС и языках программирования.</a:t>
            </a:r>
            <a:endParaRPr/>
          </a:p>
          <a:p>
            <a:pPr indent="0" lvl="0" marL="0" marR="0" rtl="0" algn="just">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Операция SOCKET создает новый сокет и записывает его в таблицу транспортной подсистемы. Параметры вызова задают тип используемого формата адресации, тип применяемого сервиса (например, надежный поток байтов) и протокол.</a:t>
            </a:r>
            <a:endParaRPr/>
          </a:p>
          <a:p>
            <a:pPr indent="0" lvl="0" marL="0" marR="0" rtl="0" algn="just">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Например, при обращении к серверу geekbrains.ru на HTTP порт сокет будет выглядеть так: 5.61.239.21:80, а ответ будет поступать на mmm.nnn.ppp.qqq: xxxxx.</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1"/>
          <p:cNvSpPr txBox="1"/>
          <p:nvPr>
            <p:ph type="title"/>
          </p:nvPr>
        </p:nvSpPr>
        <p:spPr>
          <a:xfrm>
            <a:off x="1512000" y="756000"/>
            <a:ext cx="10547728" cy="1512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Базовые операции сокетов для TCP</a:t>
            </a:r>
            <a:endParaRPr/>
          </a:p>
        </p:txBody>
      </p:sp>
      <p:sp>
        <p:nvSpPr>
          <p:cNvPr id="242" name="Google Shape;242;p31"/>
          <p:cNvSpPr txBox="1"/>
          <p:nvPr>
            <p:ph idx="1" type="body"/>
          </p:nvPr>
        </p:nvSpPr>
        <p:spPr>
          <a:xfrm>
            <a:off x="1512000" y="2628000"/>
            <a:ext cx="9167999" cy="3104825"/>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2C2D30"/>
              </a:buClr>
              <a:buFont typeface="Arial"/>
              <a:buNone/>
            </a:pPr>
            <a:r>
              <a:rPr b="0" i="0" lang="ru" sz="2000" u="none" cap="none" strike="noStrike">
                <a:solidFill>
                  <a:srgbClr val="2C2D30"/>
                </a:solidFill>
                <a:latin typeface="Arial"/>
                <a:ea typeface="Arial"/>
                <a:cs typeface="Arial"/>
                <a:sym typeface="Arial"/>
              </a:rPr>
              <a:t>SOCKET (СОКЕТ) Создание нового сокета</a:t>
            </a:r>
            <a:endParaRPr/>
          </a:p>
          <a:p>
            <a:pPr indent="0" lvl="0" marL="0" marR="0" rtl="0" algn="l">
              <a:lnSpc>
                <a:spcPct val="90000"/>
              </a:lnSpc>
              <a:spcBef>
                <a:spcPts val="1000"/>
              </a:spcBef>
              <a:spcAft>
                <a:spcPts val="0"/>
              </a:spcAft>
              <a:buClr>
                <a:srgbClr val="2C2D30"/>
              </a:buClr>
              <a:buFont typeface="Arial"/>
              <a:buNone/>
            </a:pPr>
            <a:r>
              <a:rPr b="0" i="0" lang="ru" sz="2000" u="none" cap="none" strike="noStrike">
                <a:solidFill>
                  <a:srgbClr val="2C2D30"/>
                </a:solidFill>
                <a:latin typeface="Arial"/>
                <a:ea typeface="Arial"/>
                <a:cs typeface="Arial"/>
                <a:sym typeface="Arial"/>
              </a:rPr>
              <a:t>BIND (СВЯЗАТЬ) Привязать локальный адрес и сокет </a:t>
            </a:r>
            <a:endParaRPr/>
          </a:p>
          <a:p>
            <a:pPr indent="0" lvl="0" marL="0" marR="0" rtl="0" algn="l">
              <a:lnSpc>
                <a:spcPct val="90000"/>
              </a:lnSpc>
              <a:spcBef>
                <a:spcPts val="1000"/>
              </a:spcBef>
              <a:spcAft>
                <a:spcPts val="0"/>
              </a:spcAft>
              <a:buClr>
                <a:srgbClr val="2C2D30"/>
              </a:buClr>
              <a:buFont typeface="Arial"/>
              <a:buNone/>
            </a:pPr>
            <a:r>
              <a:rPr b="0" i="0" lang="ru" sz="2000" u="none" cap="none" strike="noStrike">
                <a:solidFill>
                  <a:srgbClr val="2C2D30"/>
                </a:solidFill>
                <a:latin typeface="Arial"/>
                <a:ea typeface="Arial"/>
                <a:cs typeface="Arial"/>
                <a:sym typeface="Arial"/>
              </a:rPr>
              <a:t>LISTEN (ОЖИДАТЬ) Слушать входящие соединения; указав размер очереди</a:t>
            </a:r>
            <a:endParaRPr/>
          </a:p>
          <a:p>
            <a:pPr indent="0" lvl="0" marL="0" marR="0" rtl="0" algn="l">
              <a:lnSpc>
                <a:spcPct val="90000"/>
              </a:lnSpc>
              <a:spcBef>
                <a:spcPts val="1000"/>
              </a:spcBef>
              <a:spcAft>
                <a:spcPts val="0"/>
              </a:spcAft>
              <a:buClr>
                <a:srgbClr val="2C2D30"/>
              </a:buClr>
              <a:buFont typeface="Arial"/>
              <a:buNone/>
            </a:pPr>
            <a:r>
              <a:rPr b="0" i="0" lang="ru" sz="2000" u="none" cap="none" strike="noStrike">
                <a:solidFill>
                  <a:srgbClr val="2C2D30"/>
                </a:solidFill>
                <a:latin typeface="Arial"/>
                <a:ea typeface="Arial"/>
                <a:cs typeface="Arial"/>
                <a:sym typeface="Arial"/>
              </a:rPr>
              <a:t>ACCEPT (ПРИНЯТЬ) Подтвердить установление входящего соединения</a:t>
            </a:r>
            <a:endParaRPr/>
          </a:p>
          <a:p>
            <a:pPr indent="0" lvl="0" marL="0" marR="0" rtl="0" algn="l">
              <a:lnSpc>
                <a:spcPct val="90000"/>
              </a:lnSpc>
              <a:spcBef>
                <a:spcPts val="1000"/>
              </a:spcBef>
              <a:spcAft>
                <a:spcPts val="0"/>
              </a:spcAft>
              <a:buClr>
                <a:srgbClr val="2C2D30"/>
              </a:buClr>
              <a:buFont typeface="Arial"/>
              <a:buNone/>
            </a:pPr>
            <a:r>
              <a:rPr b="0" i="0" lang="ru" sz="2000" u="none" cap="none" strike="noStrike">
                <a:solidFill>
                  <a:srgbClr val="2C2D30"/>
                </a:solidFill>
                <a:latin typeface="Arial"/>
                <a:ea typeface="Arial"/>
                <a:cs typeface="Arial"/>
                <a:sym typeface="Arial"/>
              </a:rPr>
              <a:t>CONNECT (СОЕДИНИТЬ) Инициировать процесс установления соединения</a:t>
            </a:r>
            <a:endParaRPr/>
          </a:p>
          <a:p>
            <a:pPr indent="0" lvl="0" marL="0" marR="0" rtl="0" algn="l">
              <a:lnSpc>
                <a:spcPct val="90000"/>
              </a:lnSpc>
              <a:spcBef>
                <a:spcPts val="1000"/>
              </a:spcBef>
              <a:spcAft>
                <a:spcPts val="0"/>
              </a:spcAft>
              <a:buClr>
                <a:srgbClr val="2C2D30"/>
              </a:buClr>
              <a:buFont typeface="Arial"/>
              <a:buNone/>
            </a:pPr>
            <a:r>
              <a:rPr b="0" i="0" lang="ru" sz="2000" u="none" cap="none" strike="noStrike">
                <a:solidFill>
                  <a:srgbClr val="2C2D30"/>
                </a:solidFill>
                <a:latin typeface="Arial"/>
                <a:ea typeface="Arial"/>
                <a:cs typeface="Arial"/>
                <a:sym typeface="Arial"/>
              </a:rPr>
              <a:t>SEND (ПОСЛАТЬ) Передать информацию по установленному соединению</a:t>
            </a:r>
            <a:endParaRPr/>
          </a:p>
          <a:p>
            <a:pPr indent="0" lvl="0" marL="0" marR="0" rtl="0" algn="l">
              <a:lnSpc>
                <a:spcPct val="90000"/>
              </a:lnSpc>
              <a:spcBef>
                <a:spcPts val="1000"/>
              </a:spcBef>
              <a:spcAft>
                <a:spcPts val="0"/>
              </a:spcAft>
              <a:buClr>
                <a:srgbClr val="2C2D30"/>
              </a:buClr>
              <a:buFont typeface="Arial"/>
              <a:buNone/>
            </a:pPr>
            <a:r>
              <a:rPr b="0" i="0" lang="ru" sz="2000" u="none" cap="none" strike="noStrike">
                <a:solidFill>
                  <a:srgbClr val="2C2D30"/>
                </a:solidFill>
                <a:latin typeface="Arial"/>
                <a:ea typeface="Arial"/>
                <a:cs typeface="Arial"/>
                <a:sym typeface="Arial"/>
              </a:rPr>
              <a:t>RECEIVE (ПОЛУЧИТЬ) Принять информацию по установленному соединению</a:t>
            </a:r>
            <a:endParaRPr/>
          </a:p>
          <a:p>
            <a:pPr indent="0" lvl="0" marL="0" marR="0" rtl="0" algn="l">
              <a:lnSpc>
                <a:spcPct val="90000"/>
              </a:lnSpc>
              <a:spcBef>
                <a:spcPts val="1000"/>
              </a:spcBef>
              <a:spcAft>
                <a:spcPts val="0"/>
              </a:spcAft>
              <a:buClr>
                <a:srgbClr val="2C2D30"/>
              </a:buClr>
              <a:buFont typeface="Arial"/>
              <a:buNone/>
            </a:pPr>
            <a:r>
              <a:rPr b="0" i="0" lang="ru" sz="2000" u="none" cap="none" strike="noStrike">
                <a:solidFill>
                  <a:srgbClr val="2C2D30"/>
                </a:solidFill>
                <a:latin typeface="Arial"/>
                <a:ea typeface="Arial"/>
                <a:cs typeface="Arial"/>
                <a:sym typeface="Arial"/>
              </a:rPr>
              <a:t>CLOSE (ЗАКРЫТЬ) Закрыть сеанс связи и отправить сообщение о завершение соединения</a:t>
            </a:r>
            <a:endParaRPr b="0" i="0" sz="2000" u="none" cap="none" strike="noStrike">
              <a:solidFill>
                <a:srgbClr val="2C2D3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sp>
        <p:nvSpPr>
          <p:cNvPr id="247" name="Google Shape;247;p32"/>
          <p:cNvSpPr txBox="1"/>
          <p:nvPr>
            <p:ph type="title"/>
          </p:nvPr>
        </p:nvSpPr>
        <p:spPr>
          <a:xfrm>
            <a:off x="1512000" y="756000"/>
            <a:ext cx="9167999" cy="1512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SCTP</a:t>
            </a:r>
            <a:endParaRPr b="0" i="0" sz="4800" u="none" cap="none" strike="noStrike">
              <a:solidFill>
                <a:srgbClr val="4C5D6E"/>
              </a:solidFill>
              <a:latin typeface="Arial"/>
              <a:ea typeface="Arial"/>
              <a:cs typeface="Arial"/>
              <a:sym typeface="Arial"/>
            </a:endParaRPr>
          </a:p>
        </p:txBody>
      </p:sp>
      <p:sp>
        <p:nvSpPr>
          <p:cNvPr id="248" name="Google Shape;248;p32"/>
          <p:cNvSpPr txBox="1"/>
          <p:nvPr>
            <p:ph idx="1" type="body"/>
          </p:nvPr>
        </p:nvSpPr>
        <p:spPr>
          <a:xfrm>
            <a:off x="1512000" y="2628000"/>
            <a:ext cx="9167999" cy="3104825"/>
          </a:xfrm>
          <a:prstGeom prst="rect">
            <a:avLst/>
          </a:prstGeom>
          <a:noFill/>
          <a:ln>
            <a:noFill/>
          </a:ln>
        </p:spPr>
        <p:txBody>
          <a:bodyPr anchorCtr="0" anchor="ctr" bIns="91425" lIns="91425" spcFirstLastPara="1" rIns="91425" wrap="square" tIns="91425">
            <a:noAutofit/>
          </a:bodyPr>
          <a:lstStyle/>
          <a:p>
            <a:pPr indent="0" lvl="0" marL="0" marR="0" rtl="0" algn="just">
              <a:lnSpc>
                <a:spcPct val="90000"/>
              </a:lnSpc>
              <a:spcBef>
                <a:spcPts val="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Транспортный протоколы развиваются, и встают новые задачи обработки групповых связанных потоков. Например, браузер может запрашивать с сервера несколько страниц, в этом случае создаются отдельные сокеты для каждого соединения.</a:t>
            </a:r>
            <a:endParaRPr/>
          </a:p>
          <a:p>
            <a:pPr indent="0" lvl="0" marL="0" marR="0" rtl="0" algn="just">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SCTP (Stream Control Transmission Protocol — протокол передачи с управлением потоками), описанный в RFC 4960.</a:t>
            </a:r>
            <a:endParaRPr/>
          </a:p>
          <a:p>
            <a:pPr indent="0" lvl="0" marL="0" marR="0" rtl="0" algn="just">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Протокол работает по аналогии с TCP. Из нововведений нужно выделить использование </a:t>
            </a:r>
            <a:r>
              <a:rPr lang="ru" sz="2400"/>
              <a:t>многопоточности</a:t>
            </a:r>
            <a:r>
              <a:rPr b="0" i="0" lang="ru" sz="2400" u="none" cap="none" strike="noStrike">
                <a:solidFill>
                  <a:srgbClr val="2C2D30"/>
                </a:solidFill>
                <a:latin typeface="Arial"/>
                <a:ea typeface="Arial"/>
                <a:cs typeface="Arial"/>
                <a:sym typeface="Arial"/>
              </a:rPr>
              <a:t> и встроенную защиту от DDoS атак, в отличие от TCP.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3"/>
          <p:cNvSpPr txBox="1"/>
          <p:nvPr>
            <p:ph type="title"/>
          </p:nvPr>
        </p:nvSpPr>
        <p:spPr>
          <a:xfrm>
            <a:off x="1512000" y="756000"/>
            <a:ext cx="9167999" cy="1512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SCTP</a:t>
            </a:r>
            <a:endParaRPr b="0" i="0" sz="4800" u="none" cap="none" strike="noStrike">
              <a:solidFill>
                <a:srgbClr val="4C5D6E"/>
              </a:solidFill>
              <a:latin typeface="Arial"/>
              <a:ea typeface="Arial"/>
              <a:cs typeface="Arial"/>
              <a:sym typeface="Arial"/>
            </a:endParaRPr>
          </a:p>
        </p:txBody>
      </p:sp>
      <p:sp>
        <p:nvSpPr>
          <p:cNvPr id="256" name="Google Shape;256;p33"/>
          <p:cNvSpPr txBox="1"/>
          <p:nvPr>
            <p:ph idx="1" type="body"/>
          </p:nvPr>
        </p:nvSpPr>
        <p:spPr>
          <a:xfrm>
            <a:off x="224287" y="2293132"/>
            <a:ext cx="6090249" cy="3225387"/>
          </a:xfrm>
          <a:prstGeom prst="rect">
            <a:avLst/>
          </a:prstGeom>
          <a:noFill/>
          <a:ln>
            <a:noFill/>
          </a:ln>
        </p:spPr>
        <p:txBody>
          <a:bodyPr anchorCtr="0" anchor="ctr" bIns="91425" lIns="91425" spcFirstLastPara="1" rIns="91425" wrap="square" tIns="91425">
            <a:noAutofit/>
          </a:bodyPr>
          <a:lstStyle/>
          <a:p>
            <a:pPr indent="0" lvl="0" marL="0" marR="0" rtl="0" algn="just">
              <a:lnSpc>
                <a:spcPct val="90000"/>
              </a:lnSpc>
              <a:spcBef>
                <a:spcPts val="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Протокол может использовать синхронное соединение хостов по нескольким независимым физическим каналам (multi-homing) например беспроводную и проводную сеть одновременно.</a:t>
            </a:r>
            <a:endParaRPr/>
          </a:p>
        </p:txBody>
      </p:sp>
      <p:pic>
        <p:nvPicPr>
          <p:cNvPr id="257" name="Google Shape;257;p33"/>
          <p:cNvPicPr preferRelativeResize="0"/>
          <p:nvPr/>
        </p:nvPicPr>
        <p:blipFill rotWithShape="1">
          <a:blip r:embed="rId3">
            <a:alphaModFix/>
          </a:blip>
          <a:srcRect b="0" l="6648" r="5664" t="0"/>
          <a:stretch/>
        </p:blipFill>
        <p:spPr>
          <a:xfrm>
            <a:off x="6314536" y="3875985"/>
            <a:ext cx="5667028" cy="2982015"/>
          </a:xfrm>
          <a:prstGeom prst="rect">
            <a:avLst/>
          </a:prstGeom>
          <a:noFill/>
          <a:ln>
            <a:noFill/>
          </a:ln>
        </p:spPr>
      </p:pic>
      <p:sp>
        <p:nvSpPr>
          <p:cNvPr descr="SCTP.multi-homing.svg" id="258" name="Google Shape;258;p33"/>
          <p:cNvSpPr/>
          <p:nvPr/>
        </p:nvSpPr>
        <p:spPr>
          <a:xfrm>
            <a:off x="63500" y="-136525"/>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259" name="Google Shape;259;p33"/>
          <p:cNvPicPr preferRelativeResize="0"/>
          <p:nvPr/>
        </p:nvPicPr>
        <p:blipFill rotWithShape="1">
          <a:blip r:embed="rId4">
            <a:alphaModFix/>
          </a:blip>
          <a:srcRect b="0" l="0" r="0" t="0"/>
          <a:stretch/>
        </p:blipFill>
        <p:spPr>
          <a:xfrm>
            <a:off x="6314536" y="168275"/>
            <a:ext cx="5410200" cy="3448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4"/>
          <p:cNvSpPr txBox="1"/>
          <p:nvPr>
            <p:ph type="title"/>
          </p:nvPr>
        </p:nvSpPr>
        <p:spPr>
          <a:xfrm>
            <a:off x="1512000" y="756000"/>
            <a:ext cx="9167999" cy="1512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DCCP</a:t>
            </a:r>
            <a:endParaRPr/>
          </a:p>
        </p:txBody>
      </p:sp>
      <p:sp>
        <p:nvSpPr>
          <p:cNvPr id="267" name="Google Shape;267;p34"/>
          <p:cNvSpPr txBox="1"/>
          <p:nvPr>
            <p:ph idx="1" type="body"/>
          </p:nvPr>
        </p:nvSpPr>
        <p:spPr>
          <a:xfrm>
            <a:off x="1512000" y="2628000"/>
            <a:ext cx="9167999" cy="3104825"/>
          </a:xfrm>
          <a:prstGeom prst="rect">
            <a:avLst/>
          </a:prstGeom>
          <a:noFill/>
          <a:ln>
            <a:noFill/>
          </a:ln>
        </p:spPr>
        <p:txBody>
          <a:bodyPr anchorCtr="0" anchor="ctr" bIns="91425" lIns="91425" spcFirstLastPara="1" rIns="91425" wrap="square" tIns="91425">
            <a:noAutofit/>
          </a:bodyPr>
          <a:lstStyle/>
          <a:p>
            <a:pPr indent="0" lvl="0" marL="0" marR="0" rtl="0" algn="just">
              <a:lnSpc>
                <a:spcPct val="90000"/>
              </a:lnSpc>
              <a:spcBef>
                <a:spcPts val="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Является усовершенствованным протоколом UDP, в который добавили механизм управления перегрузкой. Более подробную информацию по данному протоколу можно посмотреть в RFC 4340.</a:t>
            </a:r>
            <a:endParaRPr/>
          </a:p>
          <a:p>
            <a:pPr indent="0" lvl="0" marL="0" marR="0" rtl="0" algn="just">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DCCP отличается следующими пунктами</a:t>
            </a:r>
            <a:r>
              <a:rPr lang="ru" sz="2400"/>
              <a:t>.</a:t>
            </a:r>
            <a:endParaRPr/>
          </a:p>
          <a:p>
            <a:pPr indent="-342900" lvl="0" marL="342900" marR="0" rtl="0" algn="just">
              <a:lnSpc>
                <a:spcPct val="90000"/>
              </a:lnSpc>
              <a:spcBef>
                <a:spcPts val="1000"/>
              </a:spcBef>
              <a:spcAft>
                <a:spcPts val="0"/>
              </a:spcAft>
              <a:buClr>
                <a:srgbClr val="2C2D30"/>
              </a:buClr>
              <a:buSzPts val="2400"/>
              <a:buFont typeface="Arial"/>
              <a:buChar char="•"/>
            </a:pPr>
            <a:r>
              <a:rPr lang="ru" sz="2400"/>
              <a:t>П</a:t>
            </a:r>
            <a:r>
              <a:rPr b="0" i="0" lang="ru" sz="2400" u="none" cap="none" strike="noStrike">
                <a:solidFill>
                  <a:srgbClr val="2C2D30"/>
                </a:solidFill>
                <a:latin typeface="Arial"/>
                <a:ea typeface="Arial"/>
                <a:cs typeface="Arial"/>
                <a:sym typeface="Arial"/>
              </a:rPr>
              <a:t>оток </a:t>
            </a:r>
            <a:r>
              <a:rPr lang="ru" sz="2400"/>
              <a:t>дейтаграмм</a:t>
            </a:r>
            <a:r>
              <a:rPr b="0" i="0" lang="ru" sz="2400" u="none" cap="none" strike="noStrike">
                <a:solidFill>
                  <a:srgbClr val="2C2D30"/>
                </a:solidFill>
                <a:latin typeface="Arial"/>
                <a:ea typeface="Arial"/>
                <a:cs typeface="Arial"/>
                <a:sym typeface="Arial"/>
              </a:rPr>
              <a:t> реализован с механизмом подтверждения получения данных, но без повторной отправки в случае потери данных</a:t>
            </a:r>
            <a:r>
              <a:rPr lang="ru" sz="2400"/>
              <a:t>.</a:t>
            </a:r>
            <a:endParaRPr/>
          </a:p>
          <a:p>
            <a:pPr indent="-342900" lvl="0" marL="342900" marR="0" rtl="0" algn="just">
              <a:lnSpc>
                <a:spcPct val="90000"/>
              </a:lnSpc>
              <a:spcBef>
                <a:spcPts val="1000"/>
              </a:spcBef>
              <a:spcAft>
                <a:spcPts val="0"/>
              </a:spcAft>
              <a:buClr>
                <a:srgbClr val="2C2D30"/>
              </a:buClr>
              <a:buSzPts val="2400"/>
              <a:buFont typeface="Arial"/>
              <a:buChar char="•"/>
            </a:pPr>
            <a:r>
              <a:rPr lang="ru" sz="2400"/>
              <a:t>Н</a:t>
            </a:r>
            <a:r>
              <a:rPr b="0" i="0" lang="ru" sz="2400" u="none" cap="none" strike="noStrike">
                <a:solidFill>
                  <a:srgbClr val="2C2D30"/>
                </a:solidFill>
                <a:latin typeface="Arial"/>
                <a:ea typeface="Arial"/>
                <a:cs typeface="Arial"/>
                <a:sym typeface="Arial"/>
              </a:rPr>
              <a:t>енадежный алгоритм установления и закрытия соединения</a:t>
            </a:r>
            <a:r>
              <a:rPr lang="ru" sz="2400"/>
              <a:t>.</a:t>
            </a:r>
            <a:endParaRPr/>
          </a:p>
          <a:p>
            <a:pPr indent="-342900" lvl="0" marL="342900" marR="0" rtl="0" algn="just">
              <a:lnSpc>
                <a:spcPct val="90000"/>
              </a:lnSpc>
              <a:spcBef>
                <a:spcPts val="1000"/>
              </a:spcBef>
              <a:spcAft>
                <a:spcPts val="0"/>
              </a:spcAft>
              <a:buClr>
                <a:srgbClr val="2C2D30"/>
              </a:buClr>
              <a:buSzPts val="2400"/>
              <a:buFont typeface="Arial"/>
              <a:buChar char="•"/>
            </a:pPr>
            <a:r>
              <a:rPr lang="ru" sz="2400"/>
              <a:t>С</a:t>
            </a:r>
            <a:r>
              <a:rPr b="0" i="0" lang="ru" sz="2400" u="none" cap="none" strike="noStrike">
                <a:solidFill>
                  <a:srgbClr val="2C2D30"/>
                </a:solidFill>
                <a:latin typeface="Arial"/>
                <a:ea typeface="Arial"/>
                <a:cs typeface="Arial"/>
                <a:sym typeface="Arial"/>
              </a:rPr>
              <a:t>огласование параметров передачи данных при установление соединения.</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35"/>
          <p:cNvSpPr txBox="1"/>
          <p:nvPr>
            <p:ph type="title"/>
          </p:nvPr>
        </p:nvSpPr>
        <p:spPr>
          <a:xfrm>
            <a:off x="1512000" y="756000"/>
            <a:ext cx="9168000" cy="1512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Технология NAT</a:t>
            </a:r>
            <a:endParaRPr/>
          </a:p>
        </p:txBody>
      </p:sp>
      <p:sp>
        <p:nvSpPr>
          <p:cNvPr id="273" name="Google Shape;273;p35"/>
          <p:cNvSpPr txBox="1"/>
          <p:nvPr>
            <p:ph idx="1" type="body"/>
          </p:nvPr>
        </p:nvSpPr>
        <p:spPr>
          <a:xfrm>
            <a:off x="1512000" y="2628000"/>
            <a:ext cx="9168000" cy="31047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NAT (Network Address Translation) — трансляция сетевых адресов. Процедура по изменению адресов в заголовках IP-пакетов при их прохождении через маршрутизатор или другое устройство.</a:t>
            </a:r>
            <a:endParaRPr/>
          </a:p>
          <a:p>
            <a:pPr indent="0" lvl="0" marL="0" marR="0" rtl="0" algn="l">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Типы NAT:</a:t>
            </a:r>
            <a:endParaRPr/>
          </a:p>
          <a:p>
            <a:pPr indent="-342900" lvl="0" marL="342900" marR="0" rtl="0" algn="l">
              <a:lnSpc>
                <a:spcPct val="90000"/>
              </a:lnSpc>
              <a:spcBef>
                <a:spcPts val="1000"/>
              </a:spcBef>
              <a:spcAft>
                <a:spcPts val="0"/>
              </a:spcAft>
              <a:buClr>
                <a:srgbClr val="2C2D30"/>
              </a:buClr>
              <a:buSzPts val="2400"/>
              <a:buFont typeface="Arial"/>
              <a:buChar char="•"/>
            </a:pPr>
            <a:r>
              <a:rPr b="0" i="0" lang="ru" sz="2400" u="none" cap="none" strike="noStrike">
                <a:solidFill>
                  <a:srgbClr val="2C2D30"/>
                </a:solidFill>
                <a:latin typeface="Arial"/>
                <a:ea typeface="Arial"/>
                <a:cs typeface="Arial"/>
                <a:sym typeface="Arial"/>
              </a:rPr>
              <a:t>Статический NAT</a:t>
            </a:r>
            <a:r>
              <a:rPr lang="ru" sz="2400"/>
              <a:t>.</a:t>
            </a:r>
            <a:endParaRPr b="0" i="0" sz="2400" u="none" cap="none" strike="noStrike">
              <a:solidFill>
                <a:srgbClr val="2C2D30"/>
              </a:solidFill>
              <a:latin typeface="Arial"/>
              <a:ea typeface="Arial"/>
              <a:cs typeface="Arial"/>
              <a:sym typeface="Arial"/>
            </a:endParaRPr>
          </a:p>
          <a:p>
            <a:pPr indent="-342900" lvl="0" marL="342900" marR="0" rtl="0" algn="l">
              <a:lnSpc>
                <a:spcPct val="90000"/>
              </a:lnSpc>
              <a:spcBef>
                <a:spcPts val="1000"/>
              </a:spcBef>
              <a:spcAft>
                <a:spcPts val="0"/>
              </a:spcAft>
              <a:buClr>
                <a:srgbClr val="2C2D30"/>
              </a:buClr>
              <a:buSzPts val="2400"/>
              <a:buFont typeface="Arial"/>
              <a:buChar char="•"/>
            </a:pPr>
            <a:r>
              <a:rPr b="0" i="0" lang="ru" sz="2400" u="none" cap="none" strike="noStrike">
                <a:solidFill>
                  <a:srgbClr val="2C2D30"/>
                </a:solidFill>
                <a:latin typeface="Arial"/>
                <a:ea typeface="Arial"/>
                <a:cs typeface="Arial"/>
                <a:sym typeface="Arial"/>
              </a:rPr>
              <a:t>Динамический NAT</a:t>
            </a:r>
            <a:r>
              <a:rPr lang="ru" sz="2400"/>
              <a:t>.</a:t>
            </a:r>
            <a:endParaRPr b="0" i="0" sz="2400" u="none" cap="none" strike="noStrike">
              <a:solidFill>
                <a:srgbClr val="2C2D30"/>
              </a:solidFill>
              <a:latin typeface="Arial"/>
              <a:ea typeface="Arial"/>
              <a:cs typeface="Arial"/>
              <a:sym typeface="Arial"/>
            </a:endParaRPr>
          </a:p>
          <a:p>
            <a:pPr indent="-342900" lvl="0" marL="342900" marR="0" rtl="0" algn="l">
              <a:lnSpc>
                <a:spcPct val="90000"/>
              </a:lnSpc>
              <a:spcBef>
                <a:spcPts val="1000"/>
              </a:spcBef>
              <a:spcAft>
                <a:spcPts val="0"/>
              </a:spcAft>
              <a:buClr>
                <a:srgbClr val="2C2D30"/>
              </a:buClr>
              <a:buSzPts val="2400"/>
              <a:buFont typeface="Arial"/>
              <a:buChar char="•"/>
            </a:pPr>
            <a:r>
              <a:rPr b="0" i="0" lang="ru" sz="2400" u="none" cap="none" strike="noStrike">
                <a:solidFill>
                  <a:srgbClr val="2C2D30"/>
                </a:solidFill>
                <a:latin typeface="Arial"/>
                <a:ea typeface="Arial"/>
                <a:cs typeface="Arial"/>
                <a:sym typeface="Arial"/>
              </a:rPr>
              <a:t>Перегруженный NAT.</a:t>
            </a:r>
            <a:endParaRPr b="0" i="0" sz="2400" u="none" cap="none" strike="noStrike">
              <a:solidFill>
                <a:srgbClr val="2C2D30"/>
              </a:solidFill>
              <a:latin typeface="Arial"/>
              <a:ea typeface="Arial"/>
              <a:cs typeface="Arial"/>
              <a:sym typeface="Arial"/>
            </a:endParaRPr>
          </a:p>
        </p:txBody>
      </p:sp>
      <p:pic>
        <p:nvPicPr>
          <p:cNvPr id="274" name="Google Shape;274;p35"/>
          <p:cNvPicPr preferRelativeResize="0"/>
          <p:nvPr/>
        </p:nvPicPr>
        <p:blipFill rotWithShape="1">
          <a:blip r:embed="rId3">
            <a:alphaModFix/>
          </a:blip>
          <a:srcRect b="0" l="0" r="0" t="0"/>
          <a:stretch/>
        </p:blipFill>
        <p:spPr>
          <a:xfrm>
            <a:off x="6357904" y="0"/>
            <a:ext cx="5653200" cy="1966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6"/>
          <p:cNvSpPr txBox="1"/>
          <p:nvPr>
            <p:ph type="title"/>
          </p:nvPr>
        </p:nvSpPr>
        <p:spPr>
          <a:xfrm>
            <a:off x="1512000" y="756000"/>
            <a:ext cx="9168000" cy="151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ru"/>
              <a:t>Перегруженный NAT </a:t>
            </a:r>
            <a:r>
              <a:rPr lang="ru" sz="3600"/>
              <a:t>(PAT, NAPT)</a:t>
            </a:r>
            <a:endParaRPr sz="3600"/>
          </a:p>
        </p:txBody>
      </p:sp>
      <p:sp>
        <p:nvSpPr>
          <p:cNvPr id="281" name="Google Shape;281;p36"/>
          <p:cNvSpPr txBox="1"/>
          <p:nvPr>
            <p:ph idx="1" type="body"/>
          </p:nvPr>
        </p:nvSpPr>
        <p:spPr>
          <a:xfrm>
            <a:off x="1512000" y="2628000"/>
            <a:ext cx="9168000" cy="3104700"/>
          </a:xfrm>
          <a:prstGeom prst="rect">
            <a:avLst/>
          </a:prstGeom>
        </p:spPr>
        <p:txBody>
          <a:bodyPr anchorCtr="0" anchor="ctr" bIns="91425" lIns="91425" spcFirstLastPara="1" rIns="91425" wrap="square" tIns="91425">
            <a:noAutofit/>
          </a:bodyPr>
          <a:lstStyle/>
          <a:p>
            <a:pPr indent="0" lvl="0" marL="0" rtl="0" algn="l">
              <a:spcBef>
                <a:spcPts val="1000"/>
              </a:spcBef>
              <a:spcAft>
                <a:spcPts val="0"/>
              </a:spcAft>
              <a:buNone/>
            </a:pPr>
            <a:r>
              <a:t/>
            </a:r>
            <a:endParaRPr/>
          </a:p>
        </p:txBody>
      </p:sp>
      <p:pic>
        <p:nvPicPr>
          <p:cNvPr id="282" name="Google Shape;282;p36"/>
          <p:cNvPicPr preferRelativeResize="0"/>
          <p:nvPr/>
        </p:nvPicPr>
        <p:blipFill>
          <a:blip r:embed="rId3">
            <a:alphaModFix/>
          </a:blip>
          <a:stretch>
            <a:fillRect/>
          </a:stretch>
        </p:blipFill>
        <p:spPr>
          <a:xfrm>
            <a:off x="2765550" y="2099513"/>
            <a:ext cx="7914450" cy="47584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p37"/>
          <p:cNvSpPr txBox="1"/>
          <p:nvPr>
            <p:ph type="title"/>
          </p:nvPr>
        </p:nvSpPr>
        <p:spPr>
          <a:xfrm>
            <a:off x="1512000" y="756000"/>
            <a:ext cx="9168000" cy="1512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ru"/>
              <a:t>Destination NAT</a:t>
            </a:r>
            <a:endParaRPr/>
          </a:p>
        </p:txBody>
      </p:sp>
      <p:sp>
        <p:nvSpPr>
          <p:cNvPr id="289" name="Google Shape;289;p37"/>
          <p:cNvSpPr txBox="1"/>
          <p:nvPr>
            <p:ph idx="1" type="body"/>
          </p:nvPr>
        </p:nvSpPr>
        <p:spPr>
          <a:xfrm>
            <a:off x="1512000" y="2628000"/>
            <a:ext cx="9168000" cy="3104700"/>
          </a:xfrm>
          <a:prstGeom prst="rect">
            <a:avLst/>
          </a:prstGeom>
        </p:spPr>
        <p:txBody>
          <a:bodyPr anchorCtr="0" anchor="ctr" bIns="91425" lIns="91425" spcFirstLastPara="1" rIns="91425" wrap="square" tIns="91425">
            <a:noAutofit/>
          </a:bodyPr>
          <a:lstStyle/>
          <a:p>
            <a:pPr indent="0" lvl="0" marL="0" rtl="0" algn="l">
              <a:spcBef>
                <a:spcPts val="1000"/>
              </a:spcBef>
              <a:spcAft>
                <a:spcPts val="0"/>
              </a:spcAft>
              <a:buNone/>
            </a:pPr>
            <a:r>
              <a:t/>
            </a:r>
            <a:endParaRPr/>
          </a:p>
        </p:txBody>
      </p:sp>
      <p:pic>
        <p:nvPicPr>
          <p:cNvPr id="290" name="Google Shape;290;p37"/>
          <p:cNvPicPr preferRelativeResize="0"/>
          <p:nvPr/>
        </p:nvPicPr>
        <p:blipFill>
          <a:blip r:embed="rId3">
            <a:alphaModFix/>
          </a:blip>
          <a:stretch>
            <a:fillRect/>
          </a:stretch>
        </p:blipFill>
        <p:spPr>
          <a:xfrm>
            <a:off x="1512004" y="2268004"/>
            <a:ext cx="9166752" cy="3464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0"/>
          <p:cNvSpPr txBox="1"/>
          <p:nvPr>
            <p:ph type="title"/>
          </p:nvPr>
        </p:nvSpPr>
        <p:spPr>
          <a:xfrm>
            <a:off x="1512000" y="756000"/>
            <a:ext cx="9167999" cy="1512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Вопросы к аудитории</a:t>
            </a:r>
            <a:endParaRPr b="0" i="0" sz="4800" u="none" cap="none" strike="noStrike">
              <a:solidFill>
                <a:srgbClr val="4C5D6E"/>
              </a:solidFill>
              <a:latin typeface="Arial"/>
              <a:ea typeface="Arial"/>
              <a:cs typeface="Arial"/>
              <a:sym typeface="Arial"/>
            </a:endParaRPr>
          </a:p>
        </p:txBody>
      </p:sp>
      <p:sp>
        <p:nvSpPr>
          <p:cNvPr id="153" name="Google Shape;153;p20"/>
          <p:cNvSpPr txBox="1"/>
          <p:nvPr>
            <p:ph idx="1" type="body"/>
          </p:nvPr>
        </p:nvSpPr>
        <p:spPr>
          <a:xfrm>
            <a:off x="528589" y="2070681"/>
            <a:ext cx="9167999" cy="3104825"/>
          </a:xfrm>
          <a:prstGeom prst="rect">
            <a:avLst/>
          </a:prstGeom>
          <a:noFill/>
          <a:ln>
            <a:noFill/>
          </a:ln>
        </p:spPr>
        <p:txBody>
          <a:bodyPr anchorCtr="0" anchor="ctr" bIns="45700" lIns="91425" spcFirstLastPara="1" rIns="91425" wrap="square" tIns="45700">
            <a:noAutofit/>
          </a:bodyPr>
          <a:lstStyle/>
          <a:p>
            <a:pPr indent="-457200" lvl="0" marL="457200" marR="0" rtl="0" algn="l">
              <a:lnSpc>
                <a:spcPct val="200000"/>
              </a:lnSpc>
              <a:spcBef>
                <a:spcPts val="0"/>
              </a:spcBef>
              <a:spcAft>
                <a:spcPts val="0"/>
              </a:spcAft>
              <a:buClr>
                <a:srgbClr val="2C2D30"/>
              </a:buClr>
              <a:buSzPts val="2400"/>
              <a:buFont typeface="Arial"/>
              <a:buAutoNum type="arabicPeriod"/>
            </a:pPr>
            <a:r>
              <a:rPr b="0" i="0" lang="ru" sz="2400" u="none" cap="none" strike="noStrike">
                <a:solidFill>
                  <a:srgbClr val="2C2D30"/>
                </a:solidFill>
                <a:latin typeface="Arial"/>
                <a:ea typeface="Arial"/>
                <a:cs typeface="Arial"/>
                <a:sym typeface="Arial"/>
              </a:rPr>
              <a:t>Проверка домашних работ.</a:t>
            </a:r>
            <a:endParaRPr/>
          </a:p>
          <a:p>
            <a:pPr indent="-457200" lvl="0" marL="457200" marR="0" rtl="0" algn="l">
              <a:lnSpc>
                <a:spcPct val="200000"/>
              </a:lnSpc>
              <a:spcBef>
                <a:spcPts val="0"/>
              </a:spcBef>
              <a:spcAft>
                <a:spcPts val="0"/>
              </a:spcAft>
              <a:buClr>
                <a:srgbClr val="2C2D30"/>
              </a:buClr>
              <a:buSzPts val="2400"/>
              <a:buFont typeface="Arial"/>
              <a:buAutoNum type="arabicPeriod"/>
            </a:pPr>
            <a:r>
              <a:rPr b="0" i="0" lang="ru" sz="2400" u="none" cap="none" strike="noStrike">
                <a:solidFill>
                  <a:srgbClr val="2C2D30"/>
                </a:solidFill>
                <a:latin typeface="Arial"/>
                <a:ea typeface="Arial"/>
                <a:cs typeface="Arial"/>
                <a:sym typeface="Arial"/>
              </a:rPr>
              <a:t>Есть ли проблемы?</a:t>
            </a:r>
            <a:endParaRPr/>
          </a:p>
        </p:txBody>
      </p:sp>
      <p:pic>
        <p:nvPicPr>
          <p:cNvPr id="154" name="Google Shape;154;p20"/>
          <p:cNvPicPr preferRelativeResize="0"/>
          <p:nvPr/>
        </p:nvPicPr>
        <p:blipFill rotWithShape="1">
          <a:blip r:embed="rId3">
            <a:alphaModFix/>
          </a:blip>
          <a:srcRect b="0" l="0" r="0" t="0"/>
          <a:stretch/>
        </p:blipFill>
        <p:spPr>
          <a:xfrm>
            <a:off x="9316528" y="3741514"/>
            <a:ext cx="2408664" cy="2408664"/>
          </a:xfrm>
          <a:prstGeom prst="rect">
            <a:avLst/>
          </a:prstGeom>
          <a:noFill/>
          <a:ln>
            <a:noFill/>
          </a:ln>
        </p:spPr>
      </p:pic>
      <p:pic>
        <p:nvPicPr>
          <p:cNvPr id="155" name="Google Shape;155;p20"/>
          <p:cNvPicPr preferRelativeResize="0"/>
          <p:nvPr/>
        </p:nvPicPr>
        <p:blipFill rotWithShape="1">
          <a:blip r:embed="rId4">
            <a:alphaModFix/>
          </a:blip>
          <a:srcRect b="0" l="0" r="0" t="0"/>
          <a:stretch/>
        </p:blipFill>
        <p:spPr>
          <a:xfrm>
            <a:off x="8954219" y="0"/>
            <a:ext cx="3237781" cy="2896418"/>
          </a:xfrm>
          <a:prstGeom prst="rect">
            <a:avLst/>
          </a:prstGeom>
          <a:noFill/>
          <a:ln>
            <a:noFill/>
          </a:ln>
        </p:spPr>
      </p:pic>
      <p:sp>
        <p:nvSpPr>
          <p:cNvPr id="156" name="Google Shape;156;p20"/>
          <p:cNvSpPr txBox="1"/>
          <p:nvPr/>
        </p:nvSpPr>
        <p:spPr>
          <a:xfrm>
            <a:off x="9696588" y="756000"/>
            <a:ext cx="983411" cy="214041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38"/>
          <p:cNvSpPr txBox="1"/>
          <p:nvPr>
            <p:ph type="title"/>
          </p:nvPr>
        </p:nvSpPr>
        <p:spPr>
          <a:xfrm>
            <a:off x="1512000" y="756000"/>
            <a:ext cx="9167999" cy="1512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Практика</a:t>
            </a:r>
            <a:endParaRPr b="0" i="0" sz="4800" u="none" cap="none" strike="noStrike">
              <a:solidFill>
                <a:srgbClr val="4C5D6E"/>
              </a:solidFill>
              <a:latin typeface="Arial"/>
              <a:ea typeface="Arial"/>
              <a:cs typeface="Arial"/>
              <a:sym typeface="Arial"/>
            </a:endParaRPr>
          </a:p>
        </p:txBody>
      </p:sp>
      <p:sp>
        <p:nvSpPr>
          <p:cNvPr id="298" name="Google Shape;298;p38"/>
          <p:cNvSpPr txBox="1"/>
          <p:nvPr>
            <p:ph idx="1" type="body"/>
          </p:nvPr>
        </p:nvSpPr>
        <p:spPr>
          <a:xfrm>
            <a:off x="1511999" y="1917070"/>
            <a:ext cx="9167999" cy="3104825"/>
          </a:xfrm>
          <a:prstGeom prst="rect">
            <a:avLst/>
          </a:prstGeom>
          <a:noFill/>
          <a:ln>
            <a:noFill/>
          </a:ln>
        </p:spPr>
        <p:txBody>
          <a:bodyPr anchorCtr="0" anchor="ctr" bIns="91425" lIns="91425" spcFirstLastPara="1" rIns="91425" wrap="square" tIns="91425">
            <a:noAutofit/>
          </a:bodyPr>
          <a:lstStyle/>
          <a:p>
            <a:pPr indent="-457200" lvl="0" marL="457200" marR="0" rtl="0" algn="l">
              <a:lnSpc>
                <a:spcPct val="90000"/>
              </a:lnSpc>
              <a:spcBef>
                <a:spcPts val="0"/>
              </a:spcBef>
              <a:spcAft>
                <a:spcPts val="0"/>
              </a:spcAft>
              <a:buClr>
                <a:srgbClr val="2C2D30"/>
              </a:buClr>
              <a:buSzPts val="2400"/>
              <a:buFont typeface="Arial"/>
              <a:buAutoNum type="arabicPeriod"/>
            </a:pPr>
            <a:r>
              <a:rPr b="0" i="0" lang="ru" sz="2400" u="none" cap="none" strike="noStrike">
                <a:solidFill>
                  <a:srgbClr val="2C2D30"/>
                </a:solidFill>
                <a:latin typeface="Arial"/>
                <a:ea typeface="Arial"/>
                <a:cs typeface="Arial"/>
                <a:sym typeface="Arial"/>
              </a:rPr>
              <a:t>Анализатор сетевого трафика Wireshark.</a:t>
            </a:r>
            <a:endParaRPr b="0" i="0" sz="2400" u="none" cap="none" strike="noStrike">
              <a:solidFill>
                <a:srgbClr val="2C2D30"/>
              </a:solidFill>
              <a:latin typeface="Arial"/>
              <a:ea typeface="Arial"/>
              <a:cs typeface="Arial"/>
              <a:sym typeface="Arial"/>
            </a:endParaRPr>
          </a:p>
          <a:p>
            <a:pPr indent="-457200" lvl="0" marL="457200" marR="0" rtl="0" algn="l">
              <a:lnSpc>
                <a:spcPct val="90000"/>
              </a:lnSpc>
              <a:spcBef>
                <a:spcPts val="1000"/>
              </a:spcBef>
              <a:spcAft>
                <a:spcPts val="0"/>
              </a:spcAft>
              <a:buClr>
                <a:srgbClr val="2C2D30"/>
              </a:buClr>
              <a:buSzPts val="2400"/>
              <a:buFont typeface="Arial"/>
              <a:buAutoNum type="arabicPeriod"/>
            </a:pPr>
            <a:r>
              <a:rPr b="0" i="0" lang="ru" sz="2400" u="none" cap="none" strike="noStrike">
                <a:solidFill>
                  <a:srgbClr val="2C2D30"/>
                </a:solidFill>
                <a:latin typeface="Arial"/>
                <a:ea typeface="Arial"/>
                <a:cs typeface="Arial"/>
                <a:sym typeface="Arial"/>
              </a:rPr>
              <a:t>Анализатор трафика в Cisco PT.</a:t>
            </a:r>
            <a:endParaRPr b="0" i="0" sz="2400" u="none" cap="none" strike="noStrike">
              <a:solidFill>
                <a:srgbClr val="2C2D30"/>
              </a:solidFill>
              <a:latin typeface="Arial"/>
              <a:ea typeface="Arial"/>
              <a:cs typeface="Arial"/>
              <a:sym typeface="Arial"/>
            </a:endParaRPr>
          </a:p>
        </p:txBody>
      </p:sp>
      <p:pic>
        <p:nvPicPr>
          <p:cNvPr id="299" name="Google Shape;299;p38"/>
          <p:cNvPicPr preferRelativeResize="0"/>
          <p:nvPr/>
        </p:nvPicPr>
        <p:blipFill rotWithShape="1">
          <a:blip r:embed="rId3">
            <a:alphaModFix/>
          </a:blip>
          <a:srcRect b="0" l="0" r="0" t="0"/>
          <a:stretch/>
        </p:blipFill>
        <p:spPr>
          <a:xfrm>
            <a:off x="0" y="474343"/>
            <a:ext cx="1533525" cy="1419225"/>
          </a:xfrm>
          <a:prstGeom prst="rect">
            <a:avLst/>
          </a:prstGeom>
          <a:noFill/>
          <a:ln>
            <a:noFill/>
          </a:ln>
        </p:spPr>
      </p:pic>
      <p:pic>
        <p:nvPicPr>
          <p:cNvPr id="300" name="Google Shape;300;p38"/>
          <p:cNvPicPr preferRelativeResize="0"/>
          <p:nvPr/>
        </p:nvPicPr>
        <p:blipFill rotWithShape="1">
          <a:blip r:embed="rId4">
            <a:alphaModFix/>
          </a:blip>
          <a:srcRect b="0" l="0" r="0" t="0"/>
          <a:stretch/>
        </p:blipFill>
        <p:spPr>
          <a:xfrm>
            <a:off x="777502" y="4139724"/>
            <a:ext cx="4079256" cy="1764341"/>
          </a:xfrm>
          <a:prstGeom prst="rect">
            <a:avLst/>
          </a:prstGeom>
          <a:noFill/>
          <a:ln>
            <a:noFill/>
          </a:ln>
        </p:spPr>
      </p:pic>
      <p:pic>
        <p:nvPicPr>
          <p:cNvPr id="301" name="Google Shape;301;p38"/>
          <p:cNvPicPr preferRelativeResize="0"/>
          <p:nvPr/>
        </p:nvPicPr>
        <p:blipFill rotWithShape="1">
          <a:blip r:embed="rId5">
            <a:alphaModFix/>
          </a:blip>
          <a:srcRect b="0" l="0" r="0" t="0"/>
          <a:stretch/>
        </p:blipFill>
        <p:spPr>
          <a:xfrm>
            <a:off x="7215187" y="283385"/>
            <a:ext cx="4849986" cy="2457230"/>
          </a:xfrm>
          <a:prstGeom prst="rect">
            <a:avLst/>
          </a:prstGeom>
          <a:noFill/>
          <a:ln>
            <a:noFill/>
          </a:ln>
        </p:spPr>
      </p:pic>
      <p:pic>
        <p:nvPicPr>
          <p:cNvPr id="302" name="Google Shape;302;p38"/>
          <p:cNvPicPr preferRelativeResize="0"/>
          <p:nvPr/>
        </p:nvPicPr>
        <p:blipFill rotWithShape="1">
          <a:blip r:embed="rId6">
            <a:alphaModFix/>
          </a:blip>
          <a:srcRect b="0" l="0" r="0" t="0"/>
          <a:stretch/>
        </p:blipFill>
        <p:spPr>
          <a:xfrm>
            <a:off x="7142672" y="4047104"/>
            <a:ext cx="4922501" cy="26234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9"/>
          <p:cNvSpPr txBox="1"/>
          <p:nvPr>
            <p:ph type="title"/>
          </p:nvPr>
        </p:nvSpPr>
        <p:spPr>
          <a:xfrm>
            <a:off x="1512000" y="756000"/>
            <a:ext cx="9167999" cy="1512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4C5D6E"/>
              </a:buClr>
              <a:buFont typeface="Arial"/>
              <a:buNone/>
            </a:pPr>
            <a:r>
              <a:rPr lang="ru"/>
              <a:t>Практическое</a:t>
            </a:r>
            <a:r>
              <a:rPr b="0" i="0" lang="ru" sz="4800" u="none" cap="none" strike="noStrike">
                <a:solidFill>
                  <a:srgbClr val="4C5D6E"/>
                </a:solidFill>
                <a:latin typeface="Arial"/>
                <a:ea typeface="Arial"/>
                <a:cs typeface="Arial"/>
                <a:sym typeface="Arial"/>
              </a:rPr>
              <a:t> задание</a:t>
            </a:r>
            <a:endParaRPr/>
          </a:p>
        </p:txBody>
      </p:sp>
      <p:sp>
        <p:nvSpPr>
          <p:cNvPr id="310" name="Google Shape;310;p39"/>
          <p:cNvSpPr txBox="1"/>
          <p:nvPr>
            <p:ph idx="1" type="body"/>
          </p:nvPr>
        </p:nvSpPr>
        <p:spPr>
          <a:xfrm>
            <a:off x="1511999" y="1671329"/>
            <a:ext cx="9167999" cy="3104825"/>
          </a:xfrm>
          <a:prstGeom prst="rect">
            <a:avLst/>
          </a:prstGeom>
          <a:noFill/>
          <a:ln>
            <a:noFill/>
          </a:ln>
        </p:spPr>
        <p:txBody>
          <a:bodyPr anchorCtr="0" anchor="ctr" bIns="91425" lIns="91425" spcFirstLastPara="1" rIns="91425" wrap="square" tIns="91425">
            <a:noAutofit/>
          </a:bodyPr>
          <a:lstStyle/>
          <a:p>
            <a:pPr indent="-457200" lvl="0" marL="457200" marR="0" rtl="0" algn="l">
              <a:lnSpc>
                <a:spcPct val="90000"/>
              </a:lnSpc>
              <a:spcBef>
                <a:spcPts val="0"/>
              </a:spcBef>
              <a:spcAft>
                <a:spcPts val="0"/>
              </a:spcAft>
              <a:buClr>
                <a:srgbClr val="2C2D30"/>
              </a:buClr>
              <a:buSzPts val="2400"/>
              <a:buFont typeface="Arial"/>
              <a:buAutoNum type="arabicPeriod"/>
            </a:pPr>
            <a:r>
              <a:rPr b="0" i="0" lang="ru" sz="2400" u="none" cap="none" strike="noStrike">
                <a:solidFill>
                  <a:srgbClr val="2C2D30"/>
                </a:solidFill>
                <a:latin typeface="Arial"/>
                <a:ea typeface="Arial"/>
                <a:cs typeface="Arial"/>
                <a:sym typeface="Arial"/>
              </a:rPr>
              <a:t>Работа с Wireshark. Изучение протоколов </a:t>
            </a:r>
            <a:r>
              <a:rPr lang="ru" sz="2400"/>
              <a:t>TCP, UDP.</a:t>
            </a:r>
            <a:endParaRPr b="0" i="0" sz="2400" u="none" cap="none" strike="noStrike">
              <a:solidFill>
                <a:srgbClr val="2C2D30"/>
              </a:solidFill>
              <a:latin typeface="Arial"/>
              <a:ea typeface="Arial"/>
              <a:cs typeface="Arial"/>
              <a:sym typeface="Arial"/>
            </a:endParaRPr>
          </a:p>
          <a:p>
            <a:pPr indent="-457200" lvl="0" marL="457200" marR="0" rtl="0" algn="l">
              <a:lnSpc>
                <a:spcPct val="90000"/>
              </a:lnSpc>
              <a:spcBef>
                <a:spcPts val="1000"/>
              </a:spcBef>
              <a:spcAft>
                <a:spcPts val="0"/>
              </a:spcAft>
              <a:buClr>
                <a:srgbClr val="2C2D30"/>
              </a:buClr>
              <a:buSzPts val="2400"/>
              <a:buFont typeface="Arial"/>
              <a:buAutoNum type="arabicPeriod"/>
            </a:pPr>
            <a:r>
              <a:rPr lang="ru" sz="2400"/>
              <a:t>Настройка перегруженного NAT в Cisco Packet Tracer.</a:t>
            </a:r>
            <a:endParaRPr b="0" i="0" sz="2400" u="none" cap="none" strike="noStrike">
              <a:solidFill>
                <a:srgbClr val="2C2D30"/>
              </a:solidFill>
              <a:latin typeface="Arial"/>
              <a:ea typeface="Arial"/>
              <a:cs typeface="Arial"/>
              <a:sym typeface="Arial"/>
            </a:endParaRPr>
          </a:p>
        </p:txBody>
      </p:sp>
      <p:pic>
        <p:nvPicPr>
          <p:cNvPr id="311" name="Google Shape;311;p39"/>
          <p:cNvPicPr preferRelativeResize="0"/>
          <p:nvPr/>
        </p:nvPicPr>
        <p:blipFill rotWithShape="1">
          <a:blip r:embed="rId3">
            <a:alphaModFix/>
          </a:blip>
          <a:srcRect b="0" l="0" r="0" t="0"/>
          <a:stretch/>
        </p:blipFill>
        <p:spPr>
          <a:xfrm>
            <a:off x="-4272" y="396000"/>
            <a:ext cx="1533525" cy="1419225"/>
          </a:xfrm>
          <a:prstGeom prst="rect">
            <a:avLst/>
          </a:prstGeom>
          <a:noFill/>
          <a:ln>
            <a:noFill/>
          </a:ln>
        </p:spPr>
      </p:pic>
      <p:pic>
        <p:nvPicPr>
          <p:cNvPr id="312" name="Google Shape;312;p39"/>
          <p:cNvPicPr preferRelativeResize="0"/>
          <p:nvPr/>
        </p:nvPicPr>
        <p:blipFill rotWithShape="1">
          <a:blip r:embed="rId4">
            <a:alphaModFix/>
          </a:blip>
          <a:srcRect b="0" l="0" r="0" t="0"/>
          <a:stretch/>
        </p:blipFill>
        <p:spPr>
          <a:xfrm>
            <a:off x="6756018" y="4118874"/>
            <a:ext cx="4079256" cy="17643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40"/>
          <p:cNvSpPr txBox="1"/>
          <p:nvPr>
            <p:ph type="title"/>
          </p:nvPr>
        </p:nvSpPr>
        <p:spPr>
          <a:xfrm>
            <a:off x="1512000" y="756000"/>
            <a:ext cx="9167999" cy="1512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Вопросы?</a:t>
            </a:r>
            <a:endParaRPr b="0" i="0" sz="4800" u="none" cap="none" strike="noStrike">
              <a:solidFill>
                <a:srgbClr val="4C5D6E"/>
              </a:solidFill>
              <a:latin typeface="Arial"/>
              <a:ea typeface="Arial"/>
              <a:cs typeface="Arial"/>
              <a:sym typeface="Arial"/>
            </a:endParaRPr>
          </a:p>
        </p:txBody>
      </p:sp>
      <p:sp>
        <p:nvSpPr>
          <p:cNvPr id="320" name="Google Shape;320;p40"/>
          <p:cNvSpPr txBox="1"/>
          <p:nvPr>
            <p:ph idx="1" type="body"/>
          </p:nvPr>
        </p:nvSpPr>
        <p:spPr>
          <a:xfrm>
            <a:off x="1512000" y="2628000"/>
            <a:ext cx="9167999" cy="3104825"/>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2C2D30"/>
              </a:buClr>
              <a:buFont typeface="Arial"/>
              <a:buNone/>
            </a:pPr>
            <a:r>
              <a:rPr b="0" i="0" lang="ru" sz="4000" u="none" cap="none" strike="noStrike">
                <a:solidFill>
                  <a:srgbClr val="4C5D6E"/>
                </a:solidFill>
                <a:latin typeface="Arial"/>
                <a:ea typeface="Arial"/>
                <a:cs typeface="Arial"/>
                <a:sym typeface="Arial"/>
              </a:rPr>
              <a:t>На следующем занятии…</a:t>
            </a:r>
            <a:endParaRPr/>
          </a:p>
          <a:p>
            <a:pPr indent="0" lvl="0" marL="0" marR="0" rtl="0" algn="l">
              <a:lnSpc>
                <a:spcPct val="90000"/>
              </a:lnSpc>
              <a:spcBef>
                <a:spcPts val="1000"/>
              </a:spcBef>
              <a:spcAft>
                <a:spcPts val="0"/>
              </a:spcAft>
              <a:buClr>
                <a:srgbClr val="2C2D30"/>
              </a:buClr>
              <a:buFont typeface="Arial"/>
              <a:buNone/>
            </a:pPr>
            <a:r>
              <a:rPr lang="ru" sz="4000"/>
              <a:t>Углубленное изучение сетевых технологий. Часть 1 </a:t>
            </a:r>
            <a:endParaRPr/>
          </a:p>
        </p:txBody>
      </p:sp>
      <p:pic>
        <p:nvPicPr>
          <p:cNvPr id="321" name="Google Shape;321;p40"/>
          <p:cNvPicPr preferRelativeResize="0"/>
          <p:nvPr/>
        </p:nvPicPr>
        <p:blipFill rotWithShape="1">
          <a:blip r:embed="rId3">
            <a:alphaModFix/>
          </a:blip>
          <a:srcRect b="0" l="0" r="0" t="0"/>
          <a:stretch/>
        </p:blipFill>
        <p:spPr>
          <a:xfrm>
            <a:off x="6075870" y="307668"/>
            <a:ext cx="2408664" cy="2408664"/>
          </a:xfrm>
          <a:prstGeom prst="rect">
            <a:avLst/>
          </a:prstGeom>
          <a:noFill/>
          <a:ln>
            <a:noFill/>
          </a:ln>
        </p:spPr>
      </p:pic>
      <p:pic>
        <p:nvPicPr>
          <p:cNvPr id="322" name="Google Shape;322;p40"/>
          <p:cNvPicPr preferRelativeResize="0"/>
          <p:nvPr/>
        </p:nvPicPr>
        <p:blipFill rotWithShape="1">
          <a:blip r:embed="rId4">
            <a:alphaModFix/>
          </a:blip>
          <a:srcRect b="0" l="0" r="0" t="0"/>
          <a:stretch/>
        </p:blipFill>
        <p:spPr>
          <a:xfrm>
            <a:off x="8954219" y="0"/>
            <a:ext cx="3237781" cy="2896418"/>
          </a:xfrm>
          <a:prstGeom prst="rect">
            <a:avLst/>
          </a:prstGeom>
          <a:noFill/>
          <a:ln>
            <a:noFill/>
          </a:ln>
        </p:spPr>
      </p:pic>
      <p:pic>
        <p:nvPicPr>
          <p:cNvPr id="323" name="Google Shape;323;p40"/>
          <p:cNvPicPr preferRelativeResize="0"/>
          <p:nvPr/>
        </p:nvPicPr>
        <p:blipFill rotWithShape="1">
          <a:blip r:embed="rId5">
            <a:alphaModFix/>
          </a:blip>
          <a:srcRect b="0" l="0" r="0" t="0"/>
          <a:stretch/>
        </p:blipFill>
        <p:spPr>
          <a:xfrm>
            <a:off x="9242712" y="4031980"/>
            <a:ext cx="2660794" cy="25258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1"/>
          <p:cNvSpPr txBox="1"/>
          <p:nvPr>
            <p:ph type="title"/>
          </p:nvPr>
        </p:nvSpPr>
        <p:spPr>
          <a:xfrm>
            <a:off x="1512000" y="756000"/>
            <a:ext cx="9167999" cy="1512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Транспортный уровень</a:t>
            </a:r>
            <a:endParaRPr b="0" i="0" sz="4800" u="none" cap="none" strike="noStrike">
              <a:solidFill>
                <a:srgbClr val="4C5D6E"/>
              </a:solidFill>
              <a:latin typeface="Arial"/>
              <a:ea typeface="Arial"/>
              <a:cs typeface="Arial"/>
              <a:sym typeface="Arial"/>
            </a:endParaRPr>
          </a:p>
        </p:txBody>
      </p:sp>
      <p:pic>
        <p:nvPicPr>
          <p:cNvPr id="164" name="Google Shape;164;p21"/>
          <p:cNvPicPr preferRelativeResize="0"/>
          <p:nvPr/>
        </p:nvPicPr>
        <p:blipFill rotWithShape="1">
          <a:blip r:embed="rId3">
            <a:alphaModFix/>
          </a:blip>
          <a:srcRect b="0" l="0" r="0" t="0"/>
          <a:stretch/>
        </p:blipFill>
        <p:spPr>
          <a:xfrm>
            <a:off x="8213271" y="2008415"/>
            <a:ext cx="3569487" cy="4672000"/>
          </a:xfrm>
          <a:prstGeom prst="rect">
            <a:avLst/>
          </a:prstGeom>
          <a:noFill/>
          <a:ln>
            <a:noFill/>
          </a:ln>
        </p:spPr>
      </p:pic>
      <p:pic>
        <p:nvPicPr>
          <p:cNvPr id="165" name="Google Shape;165;p21"/>
          <p:cNvPicPr preferRelativeResize="0"/>
          <p:nvPr/>
        </p:nvPicPr>
        <p:blipFill rotWithShape="1">
          <a:blip r:embed="rId4">
            <a:alphaModFix/>
          </a:blip>
          <a:srcRect b="0" l="0" r="0" t="0"/>
          <a:stretch/>
        </p:blipFill>
        <p:spPr>
          <a:xfrm>
            <a:off x="10679999" y="146400"/>
            <a:ext cx="1219200" cy="1219200"/>
          </a:xfrm>
          <a:prstGeom prst="rect">
            <a:avLst/>
          </a:prstGeom>
          <a:noFill/>
          <a:ln>
            <a:noFill/>
          </a:ln>
        </p:spPr>
      </p:pic>
      <p:sp>
        <p:nvSpPr>
          <p:cNvPr id="166" name="Google Shape;166;p21"/>
          <p:cNvSpPr txBox="1"/>
          <p:nvPr>
            <p:ph idx="1" type="body"/>
          </p:nvPr>
        </p:nvSpPr>
        <p:spPr>
          <a:xfrm>
            <a:off x="995359" y="2491494"/>
            <a:ext cx="6874329" cy="3104825"/>
          </a:xfrm>
          <a:prstGeom prst="rect">
            <a:avLst/>
          </a:prstGeom>
          <a:noFill/>
          <a:ln>
            <a:noFill/>
          </a:ln>
        </p:spPr>
        <p:txBody>
          <a:bodyPr anchorCtr="0" anchor="ctr" bIns="91425" lIns="91425" spcFirstLastPara="1" rIns="91425" wrap="square" tIns="91425">
            <a:noAutofit/>
          </a:bodyPr>
          <a:lstStyle/>
          <a:p>
            <a:pPr indent="0" lvl="0" marL="0" marR="0" rtl="0" algn="just">
              <a:lnSpc>
                <a:spcPct val="90000"/>
              </a:lnSpc>
              <a:spcBef>
                <a:spcPts val="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Как работают протоколы транспортного уровня и чем они отличаются TCP/UDP; понятия сессии и сокета; какие протоколы прикладного уровня используются и для чего</a:t>
            </a:r>
            <a:endParaRPr/>
          </a:p>
          <a:p>
            <a:pPr indent="0" lvl="0" marL="0" marR="0" rtl="0" algn="just">
              <a:lnSpc>
                <a:spcPct val="90000"/>
              </a:lnSpc>
              <a:spcBef>
                <a:spcPts val="1000"/>
              </a:spcBef>
              <a:spcAft>
                <a:spcPts val="0"/>
              </a:spcAft>
              <a:buClr>
                <a:srgbClr val="2C2D30"/>
              </a:buClr>
              <a:buFont typeface="Arial"/>
              <a:buNone/>
            </a:pPr>
            <a:r>
              <a:t/>
            </a:r>
            <a:endParaRPr b="0" i="0" sz="2400" u="none" cap="none" strike="noStrike">
              <a:solidFill>
                <a:srgbClr val="2C2D30"/>
              </a:solidFill>
              <a:latin typeface="Arial"/>
              <a:ea typeface="Arial"/>
              <a:cs typeface="Arial"/>
              <a:sym typeface="Arial"/>
            </a:endParaRPr>
          </a:p>
          <a:p>
            <a:pPr indent="0" lvl="0" marL="0" marR="0" rtl="0" algn="just">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Сетевой уровень предоставляет сервис по передаче пакетов между сетями, обеспечивая прозрачный доступ в сеть для верхних протоколов. </a:t>
            </a:r>
            <a:endParaRPr b="0" i="0" sz="2400" u="none" cap="none" strike="noStrike">
              <a:solidFill>
                <a:srgbClr val="2C2D30"/>
              </a:solidFill>
              <a:latin typeface="Arial"/>
              <a:ea typeface="Arial"/>
              <a:cs typeface="Arial"/>
              <a:sym typeface="Arial"/>
            </a:endParaRPr>
          </a:p>
          <a:p>
            <a:pPr indent="0" lvl="0" marL="0" marR="0" rtl="0" algn="just">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Какие задачи решает </a:t>
            </a:r>
            <a:r>
              <a:rPr lang="ru" sz="2400"/>
              <a:t>транспортный </a:t>
            </a:r>
            <a:r>
              <a:rPr b="0" i="0" lang="ru" sz="2400" u="none" cap="none" strike="noStrike">
                <a:solidFill>
                  <a:srgbClr val="2C2D30"/>
                </a:solidFill>
                <a:latin typeface="Arial"/>
                <a:ea typeface="Arial"/>
                <a:cs typeface="Arial"/>
                <a:sym typeface="Arial"/>
              </a:rPr>
              <a:t>уровень?</a:t>
            </a:r>
            <a:endParaRPr b="0" i="0" sz="2400" u="none" cap="none" strike="noStrike">
              <a:solidFill>
                <a:srgbClr val="2C2D3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2"/>
          <p:cNvSpPr txBox="1"/>
          <p:nvPr/>
        </p:nvSpPr>
        <p:spPr>
          <a:xfrm>
            <a:off x="1055205" y="1448678"/>
            <a:ext cx="10653600" cy="5004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Char char="•"/>
            </a:pPr>
            <a:r>
              <a:rPr lang="ru" sz="2400">
                <a:solidFill>
                  <a:schemeClr val="dk1"/>
                </a:solidFill>
                <a:latin typeface="Calibri"/>
                <a:ea typeface="Calibri"/>
                <a:cs typeface="Calibri"/>
                <a:sym typeface="Calibri"/>
              </a:rPr>
              <a:t>С</a:t>
            </a:r>
            <a:r>
              <a:rPr b="0" i="0" lang="ru" sz="2400" u="none" cap="none" strike="noStrike">
                <a:solidFill>
                  <a:schemeClr val="dk1"/>
                </a:solidFill>
                <a:latin typeface="Calibri"/>
                <a:ea typeface="Calibri"/>
                <a:cs typeface="Calibri"/>
                <a:sym typeface="Calibri"/>
              </a:rPr>
              <a:t>егментирование данных полученных от протоколов прикладного уровня на дейтаграммы, для передачи по сети.</a:t>
            </a:r>
            <a:endParaRPr/>
          </a:p>
          <a:p>
            <a:pPr indent="0" lvl="0" marL="0" marR="0" rtl="0" algn="l">
              <a:lnSpc>
                <a:spcPct val="100000"/>
              </a:lnSpc>
              <a:spcBef>
                <a:spcPts val="480"/>
              </a:spcBef>
              <a:spcAft>
                <a:spcPts val="0"/>
              </a:spcAft>
              <a:buClr>
                <a:schemeClr val="dk1"/>
              </a:buClr>
              <a:buSzPts val="2400"/>
              <a:buFont typeface="Arial"/>
              <a:buChar char="•"/>
            </a:pPr>
            <a:r>
              <a:rPr lang="ru" sz="2400">
                <a:solidFill>
                  <a:schemeClr val="dk1"/>
                </a:solidFill>
                <a:latin typeface="Calibri"/>
                <a:ea typeface="Calibri"/>
                <a:cs typeface="Calibri"/>
                <a:sym typeface="Calibri"/>
              </a:rPr>
              <a:t>Н</a:t>
            </a:r>
            <a:r>
              <a:rPr b="0" i="0" lang="ru" sz="2400" u="none" cap="none" strike="noStrike">
                <a:solidFill>
                  <a:schemeClr val="dk1"/>
                </a:solidFill>
                <a:latin typeface="Calibri"/>
                <a:ea typeface="Calibri"/>
                <a:cs typeface="Calibri"/>
                <a:sym typeface="Calibri"/>
              </a:rPr>
              <a:t>умерация и упорядочивание дейтаграмм.</a:t>
            </a:r>
            <a:endParaRPr/>
          </a:p>
          <a:p>
            <a:pPr indent="0" lvl="0" marL="0" marR="0" rtl="0" algn="l">
              <a:lnSpc>
                <a:spcPct val="100000"/>
              </a:lnSpc>
              <a:spcBef>
                <a:spcPts val="480"/>
              </a:spcBef>
              <a:spcAft>
                <a:spcPts val="0"/>
              </a:spcAft>
              <a:buClr>
                <a:schemeClr val="dk1"/>
              </a:buClr>
              <a:buSzPts val="2400"/>
              <a:buFont typeface="Arial"/>
              <a:buChar char="•"/>
            </a:pPr>
            <a:r>
              <a:rPr lang="ru" sz="2400">
                <a:solidFill>
                  <a:schemeClr val="dk1"/>
                </a:solidFill>
                <a:latin typeface="Calibri"/>
                <a:ea typeface="Calibri"/>
                <a:cs typeface="Calibri"/>
                <a:sym typeface="Calibri"/>
              </a:rPr>
              <a:t>Б</a:t>
            </a:r>
            <a:r>
              <a:rPr b="0" i="0" lang="ru" sz="2400" u="none" cap="none" strike="noStrike">
                <a:solidFill>
                  <a:schemeClr val="dk1"/>
                </a:solidFill>
                <a:latin typeface="Calibri"/>
                <a:ea typeface="Calibri"/>
                <a:cs typeface="Calibri"/>
                <a:sym typeface="Calibri"/>
              </a:rPr>
              <a:t>уферизация дейтаграмм.</a:t>
            </a:r>
            <a:endParaRPr/>
          </a:p>
          <a:p>
            <a:pPr indent="0" lvl="0" marL="0" marR="0" rtl="0" algn="l">
              <a:lnSpc>
                <a:spcPct val="100000"/>
              </a:lnSpc>
              <a:spcBef>
                <a:spcPts val="480"/>
              </a:spcBef>
              <a:spcAft>
                <a:spcPts val="0"/>
              </a:spcAft>
              <a:buClr>
                <a:schemeClr val="dk1"/>
              </a:buClr>
              <a:buSzPts val="2400"/>
              <a:buFont typeface="Arial"/>
              <a:buChar char="•"/>
            </a:pPr>
            <a:r>
              <a:rPr lang="ru" sz="2400">
                <a:solidFill>
                  <a:schemeClr val="dk1"/>
                </a:solidFill>
                <a:latin typeface="Calibri"/>
                <a:ea typeface="Calibri"/>
                <a:cs typeface="Calibri"/>
                <a:sym typeface="Calibri"/>
              </a:rPr>
              <a:t>С</a:t>
            </a:r>
            <a:r>
              <a:rPr b="0" i="0" lang="ru" sz="2400" u="none" cap="none" strike="noStrike">
                <a:solidFill>
                  <a:schemeClr val="dk1"/>
                </a:solidFill>
                <a:latin typeface="Calibri"/>
                <a:ea typeface="Calibri"/>
                <a:cs typeface="Calibri"/>
                <a:sym typeface="Calibri"/>
              </a:rPr>
              <a:t>опоставление и адресация процессов (приложение) и сетевых запросов (создание сокетов).</a:t>
            </a:r>
            <a:endParaRPr/>
          </a:p>
          <a:p>
            <a:pPr indent="0" lvl="0" marL="0" marR="0" rtl="0" algn="l">
              <a:lnSpc>
                <a:spcPct val="100000"/>
              </a:lnSpc>
              <a:spcBef>
                <a:spcPts val="480"/>
              </a:spcBef>
              <a:spcAft>
                <a:spcPts val="0"/>
              </a:spcAft>
              <a:buClr>
                <a:schemeClr val="dk1"/>
              </a:buClr>
              <a:buSzPts val="2400"/>
              <a:buFont typeface="Arial"/>
              <a:buChar char="•"/>
            </a:pPr>
            <a:r>
              <a:rPr lang="ru" sz="2400">
                <a:solidFill>
                  <a:schemeClr val="dk1"/>
                </a:solidFill>
                <a:latin typeface="Calibri"/>
                <a:ea typeface="Calibri"/>
                <a:cs typeface="Calibri"/>
                <a:sym typeface="Calibri"/>
              </a:rPr>
              <a:t>У</a:t>
            </a:r>
            <a:r>
              <a:rPr b="0" i="0" lang="ru" sz="2400" u="none" cap="none" strike="noStrike">
                <a:solidFill>
                  <a:schemeClr val="dk1"/>
                </a:solidFill>
                <a:latin typeface="Calibri"/>
                <a:ea typeface="Calibri"/>
                <a:cs typeface="Calibri"/>
                <a:sym typeface="Calibri"/>
              </a:rPr>
              <a:t>правление интенсивностью передачи.</a:t>
            </a:r>
            <a:endParaRPr/>
          </a:p>
          <a:p>
            <a:pPr indent="0" lvl="0" marL="0" marR="0" rtl="0" algn="just">
              <a:lnSpc>
                <a:spcPct val="100000"/>
              </a:lnSpc>
              <a:spcBef>
                <a:spcPts val="1100"/>
              </a:spcBef>
              <a:spcAft>
                <a:spcPts val="0"/>
              </a:spcAft>
              <a:buClr>
                <a:schemeClr val="dk1"/>
              </a:buClr>
              <a:buFont typeface="Arial"/>
              <a:buNone/>
            </a:pPr>
            <a:r>
              <a:rPr b="0" i="0" lang="ru" sz="2200" u="none" cap="none" strike="noStrike">
                <a:solidFill>
                  <a:schemeClr val="dk1"/>
                </a:solidFill>
                <a:latin typeface="Arial"/>
                <a:ea typeface="Arial"/>
                <a:cs typeface="Arial"/>
                <a:sym typeface="Arial"/>
              </a:rPr>
              <a:t>Протоколы:</a:t>
            </a:r>
            <a:endParaRPr b="0" i="0" sz="2200" u="none" cap="none" strike="noStrike">
              <a:solidFill>
                <a:schemeClr val="dk1"/>
              </a:solidFill>
              <a:latin typeface="Arial"/>
              <a:ea typeface="Arial"/>
              <a:cs typeface="Arial"/>
              <a:sym typeface="Arial"/>
            </a:endParaRPr>
          </a:p>
          <a:p>
            <a:pPr indent="-285750" lvl="0" marL="285750" marR="0" rtl="0" algn="just">
              <a:lnSpc>
                <a:spcPct val="100000"/>
              </a:lnSpc>
              <a:spcBef>
                <a:spcPts val="1100"/>
              </a:spcBef>
              <a:spcAft>
                <a:spcPts val="0"/>
              </a:spcAft>
              <a:buClr>
                <a:schemeClr val="dk1"/>
              </a:buClr>
              <a:buSzPts val="2200"/>
              <a:buFont typeface="Arial"/>
              <a:buChar char="•"/>
            </a:pPr>
            <a:r>
              <a:rPr b="0" i="0" lang="ru" sz="2200" u="none" cap="none" strike="noStrike">
                <a:solidFill>
                  <a:schemeClr val="dk1"/>
                </a:solidFill>
                <a:latin typeface="Arial"/>
                <a:ea typeface="Arial"/>
                <a:cs typeface="Arial"/>
                <a:sym typeface="Arial"/>
              </a:rPr>
              <a:t>TCP</a:t>
            </a:r>
            <a:endParaRPr/>
          </a:p>
          <a:p>
            <a:pPr indent="-285750" lvl="0" marL="285750" marR="0" rtl="0" algn="just">
              <a:lnSpc>
                <a:spcPct val="100000"/>
              </a:lnSpc>
              <a:spcBef>
                <a:spcPts val="1100"/>
              </a:spcBef>
              <a:spcAft>
                <a:spcPts val="0"/>
              </a:spcAft>
              <a:buClr>
                <a:schemeClr val="dk1"/>
              </a:buClr>
              <a:buSzPts val="2200"/>
              <a:buFont typeface="Arial"/>
              <a:buChar char="•"/>
            </a:pPr>
            <a:r>
              <a:rPr b="0" i="0" lang="ru" sz="2200" u="none" cap="none" strike="noStrike">
                <a:solidFill>
                  <a:schemeClr val="dk1"/>
                </a:solidFill>
                <a:latin typeface="Arial"/>
                <a:ea typeface="Arial"/>
                <a:cs typeface="Arial"/>
                <a:sym typeface="Arial"/>
              </a:rPr>
              <a:t>UDP</a:t>
            </a:r>
            <a:endParaRPr/>
          </a:p>
          <a:p>
            <a:pPr indent="0" lvl="0" marL="0" marR="0" rtl="0" algn="l">
              <a:lnSpc>
                <a:spcPct val="100000"/>
              </a:lnSpc>
              <a:spcBef>
                <a:spcPts val="1100"/>
              </a:spcBef>
              <a:spcAft>
                <a:spcPts val="0"/>
              </a:spcAft>
              <a:buClr>
                <a:schemeClr val="dk1"/>
              </a:buClr>
              <a:buFont typeface="Arial"/>
              <a:buNone/>
            </a:pPr>
            <a:r>
              <a:t/>
            </a:r>
            <a:endParaRPr b="0" i="0" sz="2200" u="none" cap="none" strike="noStrike">
              <a:solidFill>
                <a:schemeClr val="dk1"/>
              </a:solidFill>
              <a:latin typeface="Arial"/>
              <a:ea typeface="Arial"/>
              <a:cs typeface="Arial"/>
              <a:sym typeface="Arial"/>
            </a:endParaRPr>
          </a:p>
        </p:txBody>
      </p:sp>
      <p:pic>
        <p:nvPicPr>
          <p:cNvPr id="172" name="Google Shape;172;p22"/>
          <p:cNvPicPr preferRelativeResize="0"/>
          <p:nvPr/>
        </p:nvPicPr>
        <p:blipFill rotWithShape="1">
          <a:blip r:embed="rId3">
            <a:alphaModFix/>
          </a:blip>
          <a:srcRect b="0" l="0" r="0" t="0"/>
          <a:stretch/>
        </p:blipFill>
        <p:spPr>
          <a:xfrm>
            <a:off x="0" y="477300"/>
            <a:ext cx="1219200" cy="1266825"/>
          </a:xfrm>
          <a:prstGeom prst="rect">
            <a:avLst/>
          </a:prstGeom>
          <a:noFill/>
          <a:ln>
            <a:noFill/>
          </a:ln>
        </p:spPr>
      </p:pic>
      <p:sp>
        <p:nvSpPr>
          <p:cNvPr id="173" name="Google Shape;173;p22"/>
          <p:cNvSpPr/>
          <p:nvPr/>
        </p:nvSpPr>
        <p:spPr>
          <a:xfrm>
            <a:off x="6694099" y="3950898"/>
            <a:ext cx="12192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174" name="Google Shape;174;p22"/>
          <p:cNvPicPr preferRelativeResize="0"/>
          <p:nvPr/>
        </p:nvPicPr>
        <p:blipFill rotWithShape="1">
          <a:blip r:embed="rId4">
            <a:alphaModFix/>
          </a:blip>
          <a:srcRect b="0" l="0" r="0" t="0"/>
          <a:stretch/>
        </p:blipFill>
        <p:spPr>
          <a:xfrm>
            <a:off x="7043466" y="4192438"/>
            <a:ext cx="4819650" cy="2486025"/>
          </a:xfrm>
          <a:prstGeom prst="rect">
            <a:avLst/>
          </a:prstGeom>
          <a:noFill/>
          <a:ln>
            <a:noFill/>
          </a:ln>
        </p:spPr>
      </p:pic>
      <p:sp>
        <p:nvSpPr>
          <p:cNvPr id="175" name="Google Shape;175;p22"/>
          <p:cNvSpPr txBox="1"/>
          <p:nvPr/>
        </p:nvSpPr>
        <p:spPr>
          <a:xfrm>
            <a:off x="1581012" y="80452"/>
            <a:ext cx="9995638" cy="1512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Транспортный уровень</a:t>
            </a:r>
            <a:endParaRPr b="0" i="0" sz="4800" u="none" cap="none" strike="noStrike">
              <a:solidFill>
                <a:srgbClr val="4C5D6E"/>
              </a:solidFill>
              <a:latin typeface="Arial"/>
              <a:ea typeface="Arial"/>
              <a:cs typeface="Arial"/>
              <a:sym typeface="Arial"/>
            </a:endParaRPr>
          </a:p>
          <a:p>
            <a:pPr indent="0" lvl="0" marL="0" marR="0" rtl="0" algn="l">
              <a:lnSpc>
                <a:spcPct val="90000"/>
              </a:lnSpc>
              <a:spcBef>
                <a:spcPts val="0"/>
              </a:spcBef>
              <a:spcAft>
                <a:spcPts val="0"/>
              </a:spcAft>
              <a:buClr>
                <a:srgbClr val="4C5D6E"/>
              </a:buClr>
              <a:buFont typeface="Arial"/>
              <a:buNone/>
            </a:pPr>
            <a:r>
              <a:t/>
            </a:r>
            <a:endParaRPr b="0" i="0" sz="4800" u="none" cap="none" strike="noStrike">
              <a:solidFill>
                <a:srgbClr val="4C5D6E"/>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3"/>
          <p:cNvSpPr txBox="1"/>
          <p:nvPr>
            <p:ph type="title"/>
          </p:nvPr>
        </p:nvSpPr>
        <p:spPr>
          <a:xfrm>
            <a:off x="1512000" y="756000"/>
            <a:ext cx="9167999" cy="1512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UDP</a:t>
            </a:r>
            <a:endParaRPr b="0" i="0" sz="4800" u="none" cap="none" strike="noStrike">
              <a:solidFill>
                <a:srgbClr val="4C5D6E"/>
              </a:solidFill>
              <a:latin typeface="Arial"/>
              <a:ea typeface="Arial"/>
              <a:cs typeface="Arial"/>
              <a:sym typeface="Arial"/>
            </a:endParaRPr>
          </a:p>
        </p:txBody>
      </p:sp>
      <p:sp>
        <p:nvSpPr>
          <p:cNvPr id="181" name="Google Shape;181;p23"/>
          <p:cNvSpPr txBox="1"/>
          <p:nvPr>
            <p:ph idx="1" type="body"/>
          </p:nvPr>
        </p:nvSpPr>
        <p:spPr>
          <a:xfrm>
            <a:off x="942657" y="2576241"/>
            <a:ext cx="9167999" cy="3104825"/>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User Datagram Protocol (UDP) – протокол передачи дейтаграмм пользователя.</a:t>
            </a:r>
            <a:endParaRPr/>
          </a:p>
          <a:p>
            <a:pPr indent="0" lvl="0" marL="0" marR="0" rtl="0" algn="l">
              <a:lnSpc>
                <a:spcPct val="90000"/>
              </a:lnSpc>
              <a:spcBef>
                <a:spcPts val="1000"/>
              </a:spcBef>
              <a:spcAft>
                <a:spcPts val="0"/>
              </a:spcAft>
              <a:buClr>
                <a:srgbClr val="2C2D30"/>
              </a:buClr>
              <a:buFont typeface="Arial"/>
              <a:buNone/>
            </a:pPr>
            <a:r>
              <a:t/>
            </a:r>
            <a:endParaRPr b="0" i="0" sz="2400" u="none" cap="none" strike="noStrike">
              <a:solidFill>
                <a:srgbClr val="2C2D30"/>
              </a:solidFill>
              <a:latin typeface="Arial"/>
              <a:ea typeface="Arial"/>
              <a:cs typeface="Arial"/>
              <a:sym typeface="Arial"/>
            </a:endParaRPr>
          </a:p>
          <a:p>
            <a:pPr indent="0" lvl="0" marL="0" marR="0" rtl="0" algn="l">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UDP: </a:t>
            </a:r>
            <a:endParaRPr/>
          </a:p>
          <a:p>
            <a:pPr indent="0" lvl="0" marL="0" marR="0" rtl="0" algn="l">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 без установления соединения</a:t>
            </a:r>
            <a:endParaRPr b="0" i="0" sz="2400" u="none" cap="none" strike="noStrike">
              <a:solidFill>
                <a:srgbClr val="2C2D30"/>
              </a:solidFill>
              <a:latin typeface="Arial"/>
              <a:ea typeface="Arial"/>
              <a:cs typeface="Arial"/>
              <a:sym typeface="Arial"/>
            </a:endParaRPr>
          </a:p>
          <a:p>
            <a:pPr indent="0" lvl="0" marL="0" marR="0" rtl="0" algn="l">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 </a:t>
            </a:r>
            <a:r>
              <a:rPr lang="ru" sz="2400"/>
              <a:t>надежная</a:t>
            </a:r>
            <a:r>
              <a:rPr b="0" i="0" lang="ru" sz="2400" u="none" cap="none" strike="noStrike">
                <a:solidFill>
                  <a:srgbClr val="2C2D30"/>
                </a:solidFill>
                <a:latin typeface="Arial"/>
                <a:ea typeface="Arial"/>
                <a:cs typeface="Arial"/>
                <a:sym typeface="Arial"/>
              </a:rPr>
              <a:t> передача.  </a:t>
            </a:r>
            <a:endParaRPr b="0" i="0" sz="2400" u="none" cap="none" strike="noStrike">
              <a:solidFill>
                <a:srgbClr val="2C2D30"/>
              </a:solidFill>
              <a:latin typeface="Arial"/>
              <a:ea typeface="Arial"/>
              <a:cs typeface="Arial"/>
              <a:sym typeface="Arial"/>
            </a:endParaRPr>
          </a:p>
          <a:p>
            <a:pPr indent="0" lvl="0" marL="0" marR="0" rtl="0" algn="l">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 используется служебными протоколами в локальных сетях  RIP, SNMP,</a:t>
            </a:r>
            <a:r>
              <a:rPr lang="ru" sz="2400"/>
              <a:t> DHCP, TFTP</a:t>
            </a:r>
            <a:r>
              <a:rPr b="0" i="0" lang="ru" sz="2400" u="none" cap="none" strike="noStrike">
                <a:solidFill>
                  <a:srgbClr val="2C2D30"/>
                </a:solidFill>
                <a:latin typeface="Arial"/>
                <a:ea typeface="Arial"/>
                <a:cs typeface="Arial"/>
                <a:sym typeface="Arial"/>
              </a:rPr>
              <a:t> и потоковыми приложениями. </a:t>
            </a:r>
            <a:endParaRPr b="0" i="0" sz="2400" u="none" cap="none" strike="noStrike">
              <a:solidFill>
                <a:srgbClr val="2C2D30"/>
              </a:solidFill>
              <a:latin typeface="Arial"/>
              <a:ea typeface="Arial"/>
              <a:cs typeface="Arial"/>
              <a:sym typeface="Arial"/>
            </a:endParaRPr>
          </a:p>
        </p:txBody>
      </p:sp>
      <p:pic>
        <p:nvPicPr>
          <p:cNvPr id="182" name="Google Shape;182;p23"/>
          <p:cNvPicPr preferRelativeResize="0"/>
          <p:nvPr/>
        </p:nvPicPr>
        <p:blipFill rotWithShape="1">
          <a:blip r:embed="rId3">
            <a:alphaModFix/>
          </a:blip>
          <a:srcRect b="0" l="0" r="0" t="0"/>
          <a:stretch/>
        </p:blipFill>
        <p:spPr>
          <a:xfrm>
            <a:off x="3429989" y="801150"/>
            <a:ext cx="7781925" cy="1466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4"/>
          <p:cNvSpPr txBox="1"/>
          <p:nvPr>
            <p:ph type="title"/>
          </p:nvPr>
        </p:nvSpPr>
        <p:spPr>
          <a:xfrm>
            <a:off x="1512000" y="756000"/>
            <a:ext cx="9167999" cy="1512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UDP</a:t>
            </a:r>
            <a:endParaRPr b="0" i="0" sz="4800" u="none" cap="none" strike="noStrike">
              <a:solidFill>
                <a:srgbClr val="4C5D6E"/>
              </a:solidFill>
              <a:latin typeface="Arial"/>
              <a:ea typeface="Arial"/>
              <a:cs typeface="Arial"/>
              <a:sym typeface="Arial"/>
            </a:endParaRPr>
          </a:p>
        </p:txBody>
      </p:sp>
      <p:sp>
        <p:nvSpPr>
          <p:cNvPr id="188" name="Google Shape;188;p24"/>
          <p:cNvSpPr txBox="1"/>
          <p:nvPr>
            <p:ph idx="1" type="body"/>
          </p:nvPr>
        </p:nvSpPr>
        <p:spPr>
          <a:xfrm>
            <a:off x="1512000" y="2628000"/>
            <a:ext cx="9167999" cy="3104825"/>
          </a:xfrm>
          <a:prstGeom prst="rect">
            <a:avLst/>
          </a:prstGeom>
          <a:noFill/>
          <a:ln>
            <a:noFill/>
          </a:ln>
        </p:spPr>
        <p:txBody>
          <a:bodyPr anchorCtr="0" anchor="ctr" bIns="91425" lIns="91425" spcFirstLastPara="1" rIns="91425" wrap="square" tIns="91425">
            <a:noAutofit/>
          </a:bodyPr>
          <a:lstStyle/>
          <a:p>
            <a:pPr indent="0" lvl="0" marL="0" marR="0" rtl="0" algn="just">
              <a:lnSpc>
                <a:spcPct val="90000"/>
              </a:lnSpc>
              <a:spcBef>
                <a:spcPts val="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Протокол работает без установления соединения, кроме того не используется подтверждение о доставки, что приводит к тому что передаваемые дейтаграммами могут быть потеряны и как следствие это не гарантирует доставку данных. Дейтаграммы могут поступать не в любой последовательности повторяться и не доходить до адреса назначения. Это все можно отнести к минусам в отличие от протокола TCP. Плюсом является возможность начать передачу данных без установления соединения.</a:t>
            </a:r>
            <a:endParaRPr/>
          </a:p>
          <a:p>
            <a:pPr indent="0" lvl="0" marL="0" marR="0" rtl="0" algn="just">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Пространство адресов протокола UDP, отделено от TCP-портов.</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5"/>
          <p:cNvSpPr txBox="1"/>
          <p:nvPr>
            <p:ph type="title"/>
          </p:nvPr>
        </p:nvSpPr>
        <p:spPr>
          <a:xfrm>
            <a:off x="1512000" y="756000"/>
            <a:ext cx="9167999" cy="1512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TCP</a:t>
            </a:r>
            <a:endParaRPr b="0" i="0" sz="4800" u="none" cap="none" strike="noStrike">
              <a:solidFill>
                <a:srgbClr val="4C5D6E"/>
              </a:solidFill>
              <a:latin typeface="Arial"/>
              <a:ea typeface="Arial"/>
              <a:cs typeface="Arial"/>
              <a:sym typeface="Arial"/>
            </a:endParaRPr>
          </a:p>
        </p:txBody>
      </p:sp>
      <p:sp>
        <p:nvSpPr>
          <p:cNvPr id="196" name="Google Shape;196;p25"/>
          <p:cNvSpPr txBox="1"/>
          <p:nvPr>
            <p:ph idx="1" type="body"/>
          </p:nvPr>
        </p:nvSpPr>
        <p:spPr>
          <a:xfrm>
            <a:off x="511335" y="2422121"/>
            <a:ext cx="3965415" cy="3104825"/>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TCP: </a:t>
            </a:r>
            <a:endParaRPr/>
          </a:p>
          <a:p>
            <a:pPr indent="0" lvl="0" marL="0" marR="0" rtl="0" algn="l">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 </a:t>
            </a:r>
            <a:r>
              <a:rPr lang="ru" sz="2400"/>
              <a:t>О</a:t>
            </a:r>
            <a:r>
              <a:rPr b="0" i="0" lang="ru" sz="2400" u="none" cap="none" strike="noStrike">
                <a:solidFill>
                  <a:srgbClr val="2C2D30"/>
                </a:solidFill>
                <a:latin typeface="Arial"/>
                <a:ea typeface="Arial"/>
                <a:cs typeface="Arial"/>
                <a:sym typeface="Arial"/>
              </a:rPr>
              <a:t>риентирован на соединение. </a:t>
            </a:r>
            <a:endParaRPr b="0" i="0" sz="2400" u="none" cap="none" strike="noStrike">
              <a:solidFill>
                <a:srgbClr val="2C2D30"/>
              </a:solidFill>
              <a:latin typeface="Arial"/>
              <a:ea typeface="Arial"/>
              <a:cs typeface="Arial"/>
              <a:sym typeface="Arial"/>
            </a:endParaRPr>
          </a:p>
          <a:p>
            <a:pPr indent="0" lvl="0" marL="0" marR="0" rtl="0" algn="l">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 </a:t>
            </a:r>
            <a:r>
              <a:rPr lang="ru" sz="2400"/>
              <a:t>Н</a:t>
            </a:r>
            <a:r>
              <a:rPr b="0" i="0" lang="ru" sz="2400" u="none" cap="none" strike="noStrike">
                <a:solidFill>
                  <a:srgbClr val="2C2D30"/>
                </a:solidFill>
                <a:latin typeface="Arial"/>
                <a:ea typeface="Arial"/>
                <a:cs typeface="Arial"/>
                <a:sym typeface="Arial"/>
              </a:rPr>
              <a:t>адежная передача.</a:t>
            </a:r>
            <a:endParaRPr b="0" i="0" sz="2400" u="none" cap="none" strike="noStrike">
              <a:solidFill>
                <a:srgbClr val="2C2D30"/>
              </a:solidFill>
              <a:latin typeface="Arial"/>
              <a:ea typeface="Arial"/>
              <a:cs typeface="Arial"/>
              <a:sym typeface="Arial"/>
            </a:endParaRPr>
          </a:p>
          <a:p>
            <a:pPr indent="0" lvl="0" marL="0" marR="0" rtl="0" algn="l">
              <a:lnSpc>
                <a:spcPct val="90000"/>
              </a:lnSpc>
              <a:spcBef>
                <a:spcPts val="1000"/>
              </a:spcBef>
              <a:spcAft>
                <a:spcPts val="0"/>
              </a:spcAft>
              <a:buClr>
                <a:srgbClr val="2C2D30"/>
              </a:buClr>
              <a:buFont typeface="Arial"/>
              <a:buNone/>
            </a:pPr>
            <a:r>
              <a:rPr b="0" i="0" lang="ru" sz="2400" u="none" cap="none" strike="noStrike">
                <a:solidFill>
                  <a:srgbClr val="2C2D30"/>
                </a:solidFill>
                <a:latin typeface="Arial"/>
                <a:ea typeface="Arial"/>
                <a:cs typeface="Arial"/>
                <a:sym typeface="Arial"/>
              </a:rPr>
              <a:t>● </a:t>
            </a:r>
            <a:r>
              <a:rPr lang="ru" sz="2400"/>
              <a:t>У</a:t>
            </a:r>
            <a:r>
              <a:rPr b="0" i="0" lang="ru" sz="2400" u="none" cap="none" strike="noStrike">
                <a:solidFill>
                  <a:srgbClr val="2C2D30"/>
                </a:solidFill>
                <a:latin typeface="Arial"/>
                <a:ea typeface="Arial"/>
                <a:cs typeface="Arial"/>
                <a:sym typeface="Arial"/>
              </a:rPr>
              <a:t>правление потоком.</a:t>
            </a:r>
            <a:endParaRPr b="0" i="0" sz="2400" u="none" cap="none" strike="noStrike">
              <a:solidFill>
                <a:srgbClr val="2C2D30"/>
              </a:solidFill>
              <a:latin typeface="Arial"/>
              <a:ea typeface="Arial"/>
              <a:cs typeface="Arial"/>
              <a:sym typeface="Arial"/>
            </a:endParaRPr>
          </a:p>
          <a:p>
            <a:pPr indent="0" lvl="0" marL="0" marR="0" rtl="0" algn="l">
              <a:lnSpc>
                <a:spcPct val="90000"/>
              </a:lnSpc>
              <a:spcBef>
                <a:spcPts val="1000"/>
              </a:spcBef>
              <a:spcAft>
                <a:spcPts val="0"/>
              </a:spcAft>
              <a:buClr>
                <a:srgbClr val="2C2D30"/>
              </a:buClr>
              <a:buFont typeface="Arial"/>
              <a:buNone/>
            </a:pPr>
            <a:r>
              <a:t/>
            </a:r>
            <a:endParaRPr b="0" i="0" sz="2400" u="none" cap="none" strike="noStrike">
              <a:solidFill>
                <a:srgbClr val="2C2D30"/>
              </a:solidFill>
              <a:latin typeface="Arial"/>
              <a:ea typeface="Arial"/>
              <a:cs typeface="Arial"/>
              <a:sym typeface="Arial"/>
            </a:endParaRPr>
          </a:p>
        </p:txBody>
      </p:sp>
      <p:pic>
        <p:nvPicPr>
          <p:cNvPr id="197" name="Google Shape;197;p25"/>
          <p:cNvPicPr preferRelativeResize="0"/>
          <p:nvPr/>
        </p:nvPicPr>
        <p:blipFill rotWithShape="1">
          <a:blip r:embed="rId3">
            <a:alphaModFix/>
          </a:blip>
          <a:srcRect b="0" l="0" r="0" t="0"/>
          <a:stretch/>
        </p:blipFill>
        <p:spPr>
          <a:xfrm>
            <a:off x="4476750" y="1126093"/>
            <a:ext cx="7715250" cy="4524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6"/>
          <p:cNvSpPr txBox="1"/>
          <p:nvPr>
            <p:ph type="title"/>
          </p:nvPr>
        </p:nvSpPr>
        <p:spPr>
          <a:xfrm>
            <a:off x="1512000" y="756000"/>
            <a:ext cx="9167999" cy="1512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Установка соединения </a:t>
            </a:r>
            <a:endParaRPr b="0" i="0" sz="4800" u="none" cap="none" strike="noStrike">
              <a:solidFill>
                <a:srgbClr val="4C5D6E"/>
              </a:solidFill>
              <a:latin typeface="Arial"/>
              <a:ea typeface="Arial"/>
              <a:cs typeface="Arial"/>
              <a:sym typeface="Arial"/>
            </a:endParaRPr>
          </a:p>
        </p:txBody>
      </p:sp>
      <p:sp>
        <p:nvSpPr>
          <p:cNvPr id="203" name="Google Shape;203;p26"/>
          <p:cNvSpPr txBox="1"/>
          <p:nvPr>
            <p:ph idx="1" type="body"/>
          </p:nvPr>
        </p:nvSpPr>
        <p:spPr>
          <a:xfrm>
            <a:off x="1512000" y="2628000"/>
            <a:ext cx="9167999" cy="3104825"/>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2C2D30"/>
              </a:buClr>
              <a:buFont typeface="Arial"/>
              <a:buNone/>
            </a:pPr>
            <a:r>
              <a:t/>
            </a:r>
            <a:endParaRPr b="0" i="0" sz="2000" u="none" cap="none" strike="noStrike">
              <a:solidFill>
                <a:srgbClr val="2C2D30"/>
              </a:solidFill>
              <a:latin typeface="Arial"/>
              <a:ea typeface="Arial"/>
              <a:cs typeface="Arial"/>
              <a:sym typeface="Arial"/>
            </a:endParaRPr>
          </a:p>
        </p:txBody>
      </p:sp>
      <p:pic>
        <p:nvPicPr>
          <p:cNvPr id="204" name="Google Shape;204;p26"/>
          <p:cNvPicPr preferRelativeResize="0"/>
          <p:nvPr/>
        </p:nvPicPr>
        <p:blipFill rotWithShape="1">
          <a:blip r:embed="rId3">
            <a:alphaModFix/>
          </a:blip>
          <a:srcRect b="0" l="0" r="0" t="0"/>
          <a:stretch/>
        </p:blipFill>
        <p:spPr>
          <a:xfrm>
            <a:off x="3055997" y="2268000"/>
            <a:ext cx="5286375" cy="4410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7"/>
          <p:cNvSpPr txBox="1"/>
          <p:nvPr>
            <p:ph type="title"/>
          </p:nvPr>
        </p:nvSpPr>
        <p:spPr>
          <a:xfrm>
            <a:off x="1512000" y="756000"/>
            <a:ext cx="9168000" cy="1512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4C5D6E"/>
              </a:buClr>
              <a:buFont typeface="Arial"/>
              <a:buNone/>
            </a:pPr>
            <a:r>
              <a:rPr b="0" i="0" lang="ru" sz="4800" u="none" cap="none" strike="noStrike">
                <a:solidFill>
                  <a:srgbClr val="4C5D6E"/>
                </a:solidFill>
                <a:latin typeface="Arial"/>
                <a:ea typeface="Arial"/>
                <a:cs typeface="Arial"/>
                <a:sym typeface="Arial"/>
              </a:rPr>
              <a:t>Технология подтверждений</a:t>
            </a:r>
            <a:endParaRPr b="0" i="0" sz="4800" u="none" cap="none" strike="noStrike">
              <a:solidFill>
                <a:srgbClr val="4C5D6E"/>
              </a:solidFill>
              <a:latin typeface="Arial"/>
              <a:ea typeface="Arial"/>
              <a:cs typeface="Arial"/>
              <a:sym typeface="Arial"/>
            </a:endParaRPr>
          </a:p>
        </p:txBody>
      </p:sp>
      <p:sp>
        <p:nvSpPr>
          <p:cNvPr id="210" name="Google Shape;210;p27"/>
          <p:cNvSpPr txBox="1"/>
          <p:nvPr>
            <p:ph idx="1" type="body"/>
          </p:nvPr>
        </p:nvSpPr>
        <p:spPr>
          <a:xfrm>
            <a:off x="448574" y="2627998"/>
            <a:ext cx="2864100" cy="31047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2C2D30"/>
              </a:buClr>
              <a:buFont typeface="Arial"/>
              <a:buNone/>
            </a:pPr>
            <a:r>
              <a:rPr b="0" i="0" lang="ru" sz="2000" u="none" cap="none" strike="noStrike">
                <a:solidFill>
                  <a:srgbClr val="2C2D30"/>
                </a:solidFill>
                <a:latin typeface="Arial"/>
                <a:ea typeface="Arial"/>
                <a:cs typeface="Arial"/>
                <a:sym typeface="Arial"/>
              </a:rPr>
              <a:t>Synchronize (syn)</a:t>
            </a:r>
            <a:endParaRPr b="0" i="0" sz="2000" u="none" cap="none" strike="noStrike">
              <a:solidFill>
                <a:srgbClr val="2C2D30"/>
              </a:solidFill>
              <a:latin typeface="Arial"/>
              <a:ea typeface="Arial"/>
              <a:cs typeface="Arial"/>
              <a:sym typeface="Arial"/>
            </a:endParaRPr>
          </a:p>
          <a:p>
            <a:pPr indent="0" lvl="0" marL="0" marR="0" rtl="0" algn="l">
              <a:lnSpc>
                <a:spcPct val="90000"/>
              </a:lnSpc>
              <a:spcBef>
                <a:spcPts val="1000"/>
              </a:spcBef>
              <a:spcAft>
                <a:spcPts val="0"/>
              </a:spcAft>
              <a:buClr>
                <a:srgbClr val="2C2D30"/>
              </a:buClr>
              <a:buFont typeface="Arial"/>
              <a:buNone/>
            </a:pPr>
            <a:r>
              <a:rPr b="0" i="0" lang="ru" sz="2000" u="none" cap="none" strike="noStrike">
                <a:solidFill>
                  <a:srgbClr val="2C2D30"/>
                </a:solidFill>
                <a:latin typeface="Arial"/>
                <a:ea typeface="Arial"/>
                <a:cs typeface="Arial"/>
                <a:sym typeface="Arial"/>
              </a:rPr>
              <a:t>Синхронизировать </a:t>
            </a:r>
            <a:endParaRPr b="0" i="0" sz="2000" u="none" cap="none" strike="noStrike">
              <a:solidFill>
                <a:srgbClr val="2C2D30"/>
              </a:solidFill>
              <a:latin typeface="Arial"/>
              <a:ea typeface="Arial"/>
              <a:cs typeface="Arial"/>
              <a:sym typeface="Arial"/>
            </a:endParaRPr>
          </a:p>
          <a:p>
            <a:pPr indent="0" lvl="0" marL="0" marR="0" rtl="0" algn="l">
              <a:lnSpc>
                <a:spcPct val="90000"/>
              </a:lnSpc>
              <a:spcBef>
                <a:spcPts val="1000"/>
              </a:spcBef>
              <a:spcAft>
                <a:spcPts val="0"/>
              </a:spcAft>
              <a:buClr>
                <a:srgbClr val="2C2D30"/>
              </a:buClr>
              <a:buFont typeface="Arial"/>
              <a:buNone/>
            </a:pPr>
            <a:r>
              <a:rPr b="0" i="0" lang="ru" sz="2000" u="none" cap="none" strike="noStrike">
                <a:solidFill>
                  <a:srgbClr val="2C2D30"/>
                </a:solidFill>
                <a:latin typeface="Arial"/>
                <a:ea typeface="Arial"/>
                <a:cs typeface="Arial"/>
                <a:sym typeface="Arial"/>
              </a:rPr>
              <a:t>Acknowledge (ack)</a:t>
            </a:r>
            <a:endParaRPr/>
          </a:p>
          <a:p>
            <a:pPr indent="0" lvl="0" marL="0" marR="0" rtl="0" algn="l">
              <a:lnSpc>
                <a:spcPct val="90000"/>
              </a:lnSpc>
              <a:spcBef>
                <a:spcPts val="1000"/>
              </a:spcBef>
              <a:spcAft>
                <a:spcPts val="0"/>
              </a:spcAft>
              <a:buClr>
                <a:srgbClr val="2C2D30"/>
              </a:buClr>
              <a:buFont typeface="Arial"/>
              <a:buNone/>
            </a:pPr>
            <a:r>
              <a:rPr b="0" i="0" lang="ru" sz="2000" u="none" cap="none" strike="noStrike">
                <a:solidFill>
                  <a:srgbClr val="2C2D30"/>
                </a:solidFill>
                <a:latin typeface="Arial"/>
                <a:ea typeface="Arial"/>
                <a:cs typeface="Arial"/>
                <a:sym typeface="Arial"/>
              </a:rPr>
              <a:t>Подтверждение</a:t>
            </a:r>
            <a:endParaRPr b="0" i="0" sz="2000" u="none" cap="none" strike="noStrike">
              <a:solidFill>
                <a:srgbClr val="2C2D30"/>
              </a:solidFill>
              <a:latin typeface="Arial"/>
              <a:ea typeface="Arial"/>
              <a:cs typeface="Arial"/>
              <a:sym typeface="Arial"/>
            </a:endParaRPr>
          </a:p>
          <a:p>
            <a:pPr indent="0" lvl="0" marL="0" marR="0" rtl="0" algn="l">
              <a:lnSpc>
                <a:spcPct val="90000"/>
              </a:lnSpc>
              <a:spcBef>
                <a:spcPts val="1000"/>
              </a:spcBef>
              <a:spcAft>
                <a:spcPts val="0"/>
              </a:spcAft>
              <a:buClr>
                <a:srgbClr val="2C2D30"/>
              </a:buClr>
              <a:buFont typeface="Arial"/>
              <a:buNone/>
            </a:pPr>
            <a:r>
              <a:t/>
            </a:r>
            <a:endParaRPr b="0" i="0" sz="2000" u="none" cap="none" strike="noStrike">
              <a:solidFill>
                <a:srgbClr val="2C2D30"/>
              </a:solidFill>
              <a:latin typeface="Arial"/>
              <a:ea typeface="Arial"/>
              <a:cs typeface="Arial"/>
              <a:sym typeface="Arial"/>
            </a:endParaRPr>
          </a:p>
        </p:txBody>
      </p:sp>
      <p:pic>
        <p:nvPicPr>
          <p:cNvPr id="211" name="Google Shape;211;p27"/>
          <p:cNvPicPr preferRelativeResize="0"/>
          <p:nvPr/>
        </p:nvPicPr>
        <p:blipFill rotWithShape="1">
          <a:blip r:embed="rId3">
            <a:alphaModFix/>
          </a:blip>
          <a:srcRect b="0" l="0" r="0" t="0"/>
          <a:stretch/>
        </p:blipFill>
        <p:spPr>
          <a:xfrm>
            <a:off x="3064755" y="1937274"/>
            <a:ext cx="8400900" cy="4486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GeekBrains">
  <a:themeElements>
    <a:clrScheme name="GeekBrains">
      <a:dk1>
        <a:srgbClr val="2C2D30"/>
      </a:dk1>
      <a:lt1>
        <a:srgbClr val="F9F9FB"/>
      </a:lt1>
      <a:dk2>
        <a:srgbClr val="4C5D6E"/>
      </a:dk2>
      <a:lt2>
        <a:srgbClr val="FFFFFF"/>
      </a:lt2>
      <a:accent1>
        <a:srgbClr val="177BBB"/>
      </a:accent1>
      <a:accent2>
        <a:srgbClr val="4DB6AC"/>
      </a:accent2>
      <a:accent3>
        <a:srgbClr val="FCC87B"/>
      </a:accent3>
      <a:accent4>
        <a:srgbClr val="C94D4C"/>
      </a:accent4>
      <a:accent5>
        <a:srgbClr val="9277C3"/>
      </a:accent5>
      <a:accent6>
        <a:srgbClr val="99A8B7"/>
      </a:accent6>
      <a:hlink>
        <a:srgbClr val="177BBB"/>
      </a:hlink>
      <a:folHlink>
        <a:srgbClr val="9277C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