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wikipedia.org/wiki/%D0%91%D0%B5%D0%B7%D0%BE%D0%BF%D0%B0%D1%81%D0%BD%D0%BE%D1%81%D1%82%D1%8C_%D1%81%D0%B5%D1%82%D0%B8#cite_note-Visualizing_Network_Security_Events_Using_Compound_Glyphs_from_a_Service-oriented_Perspective-3" TargetMode="External"/><Relationship Id="rId3" Type="http://schemas.openxmlformats.org/officeDocument/2006/relationships/hyperlink" Target="https://ru.wikipedia.org/wiki/%D0%9C%D0%B5%D0%B6%D1%81%D0%B5%D1%82%D0%B5%D0%B2%D0%BE%D0%B9_%D1%8D%D0%BA%D1%80%D0%B0%D0%BD" TargetMode="External"/><Relationship Id="rId4" Type="http://schemas.openxmlformats.org/officeDocument/2006/relationships/hyperlink" Target="https://ru.wikipedia.org/wiki/%D0%90%D0%BD%D1%82%D0%B8%D0%B2%D0%B8%D1%80%D1%83%D1%81%D0%BD%D0%B0%D1%8F_%D0%BF%D1%80%D0%BE%D0%B3%D1%80%D0%B0%D0%BC%D0%BC%D0%B0" TargetMode="External"/><Relationship Id="rId5" Type="http://schemas.openxmlformats.org/officeDocument/2006/relationships/hyperlink" Target="https://ru.wikipedia.org/wiki/%D0%9F%D1%80%D0%BE%D0%BA%D1%81%D0%B8-%D1%81%D0%B5%D1%80%D0%B2%D0%B5%D1%80" TargetMode="External"/><Relationship Id="rId6" Type="http://schemas.openxmlformats.org/officeDocument/2006/relationships/hyperlink" Target="https://ru.wikipedia.org/wiki/%D0%90%D1%83%D1%82%D0%B5%D0%BD%D1%82%D0%B8%D1%84%D0%B8%D0%BA%D0%B0%D1%86%D0%B8%D1%8F" TargetMode="External"/><Relationship Id="rId7" Type="http://schemas.openxmlformats.org/officeDocument/2006/relationships/hyperlink" Target="https://ru.wikipedia.org/wiki/%D0%91%D0%B5%D0%B7%D0%BE%D0%BF%D0%B0%D1%81%D0%BD%D0%BE%D1%81%D1%82%D1%8C_%D1%81%D0%B5%D1%82%D0%B8#cite_note-BastaZgola2011-4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042aaa5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042aaa5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5042aaa5e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5042aaa5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Среди рисков, которым подвергается компьютерная сеть и предотвращение которых является целью сетевой безопасности как дисциплины: несанкционированный доступ к сетевым ресурсам (например, несанкционированное чтение файлов) и предотвращение атак, целью которых является отключение тех или иных предоставляемых сетью услуг (например, недопущение всех или части пользователей к просмотру веб-сайта компании)</a:t>
            </a:r>
            <a:r>
              <a:rPr b="0" baseline="3000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[3]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дисциплины, под термином «сетевая безопасность» может пониматься комплекс процедур, стандартов, правил и средств, призванных обеспечить безопасность компьютерной сети. Среди как хардверных, так и софтверных средств и устройств, для этой цели применяемых: </a:t>
            </a:r>
            <a:r>
              <a:rPr b="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межсетевые экраны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(файрволлы), </a:t>
            </a:r>
            <a:r>
              <a:rPr b="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антивирусные программы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средства мониторинга сети, средства обнаружения попыток несанкционированного доступа (вторжения), </a:t>
            </a:r>
            <a:r>
              <a:rPr b="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прокси-серверы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 серверы </a:t>
            </a:r>
            <a:r>
              <a:rPr b="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аутентификации</a:t>
            </a:r>
            <a:r>
              <a:rPr b="0" baseline="3000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[4]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ru/search?q=%D0%B3%D1%83%D0%B3%D0%BB+%D0%BA%D0%B0%D1%80%D1%82%D0%B8%D0%BD%D0%BA%D0%B8&amp;newwindow=1&amp;espv=2&amp;biw=1024&amp;bih=638&amp;site=webhp&amp;source=lnms&amp;tbm=isch&amp;sa=X&amp;ved=0ahUKEwi4oO2Or_7QAhWFXCwKHTq1DecQ_AUIBigB#newwindow=1&amp;tbs=sur:fmc&amp;tbm=isch&amp;q=vpn&amp;imgrc=bMixMcACab91RM%3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3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8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8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042aaa5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042aaa5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5042aaa5e_0_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40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0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0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2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2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4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9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5042aaa5e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25042aaa5e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5042aaa5e_0_48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25042aaa5e_0_48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042aaa5e_0_4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25042aaa5e_0_4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25042aaa5e_0_489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25042aaa5e_0_48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5042aaa5e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5042aaa5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2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3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5042aaa5e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5042aaa5e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4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4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6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5042aaa5e_0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5042aaa5e_0_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25042aaa5e_0_43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5042aaa5e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5042aaa5e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5042aaa5e_0_42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4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1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6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6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6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3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042aaa5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042aaa5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5042aaa5e_0_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042aaa5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042aaa5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5042aaa5e_0_1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042aaa5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042aaa5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5042aaa5e_0_2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042aaa5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042aaa5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042aaa5e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042aaa5e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5042aaa5e_0_45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042aaa5e_0_4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042aaa5e_0_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5042aaa5e_0_46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объекта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139824" y="760412"/>
            <a:ext cx="3048364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4 объекта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объекта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66764" y="760412"/>
            <a:ext cx="2393999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276001" y="760412"/>
            <a:ext cx="2388886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вадратная каритнка с подписью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4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ая каритнка с подписью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5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ая каритнка с подписью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5" name="Google Shape;135;p1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7" name="Google Shape;147;p2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512000" y="2636475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276000" y="2633319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512000" y="760412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512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75998" y="757256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76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подзаголоавка с объектами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39824" y="2636475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8003813" y="2633321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 трех объектов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139824" y="760412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1139824" y="1877669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8003813" y="757258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4" type="body"/>
          </p:nvPr>
        </p:nvSpPr>
        <p:spPr>
          <a:xfrm>
            <a:off x="8003813" y="1877669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6" type="body"/>
          </p:nvPr>
        </p:nvSpPr>
        <p:spPr>
          <a:xfrm>
            <a:off x="4548187" y="1877669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объекта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39824" y="2633321"/>
            <a:ext cx="3048364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003813" y="2633321"/>
            <a:ext cx="3055075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3999" y="2636475"/>
            <a:ext cx="9132890" cy="3096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ru" TargetMode="External"/><Relationship Id="rId4" Type="http://schemas.openxmlformats.org/officeDocument/2006/relationships/hyperlink" Target="http://www.ru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blog.jenrom.com/2014/09/07/internet-fundamentals-osi-%D0%BC%D0%BE%D0%B4%D0%B5%D0%BB%D1%8C-%D1%83%D1%80%D0%BE%D0%B2%D0%B5%D0%BD%D1%8C-%D0%BF%D1%80%D0%B5%D0%B4%D1%81%D1%82%D0%B0%D0%B2%D0%BB%D0%B5%D0%BD%D0%B8%D1%8F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blog.jenrom.com/2014/09/07/internet-fundamentals-osi-%D0%BC%D0%BE%D0%B4%D0%B5%D0%BB%D1%8C-%D1%83%D1%80%D0%BE%D0%B2%D0%B5%D0%BD%D1%8C-%D0%BF%D1%80%D0%B5%D0%B4%D1%81%D1%82%D0%B0%D0%B2%D0%BB%D0%B5%D0%BD%D0%B8%D1%8F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4294967295" type="ctrTitle"/>
          </p:nvPr>
        </p:nvSpPr>
        <p:spPr>
          <a:xfrm>
            <a:off x="5303825" y="2276475"/>
            <a:ext cx="61215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/>
              <a:t>Углубленное изучение сетевых технологий. Часть 1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 txBox="1"/>
          <p:nvPr>
            <p:ph idx="1" type="subTitle"/>
          </p:nvPr>
        </p:nvSpPr>
        <p:spPr>
          <a:xfrm>
            <a:off x="5303837" y="4909071"/>
            <a:ext cx="6121400" cy="151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lang="ru" sz="1800"/>
              <a:t>DNS. Сетевая безопасность. Шифрование. VPN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5303750" y="445450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ети.png"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" y="1538287"/>
            <a:ext cx="3781500" cy="37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5303837" y="1201150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400">
                <a:solidFill>
                  <a:srgbClr val="99A8B7"/>
                </a:solidFill>
              </a:rPr>
              <a:t>Урок 6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ctrTitle"/>
          </p:nvPr>
        </p:nvSpPr>
        <p:spPr>
          <a:xfrm>
            <a:off x="1523200" y="762000"/>
            <a:ext cx="913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4C5D6E"/>
                </a:solidFill>
              </a:rPr>
              <a:t>Некоторые типы записей</a:t>
            </a:r>
            <a:endParaRPr sz="4300">
              <a:solidFill>
                <a:srgbClr val="4C5D6E"/>
              </a:solidFill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-1066402" y="2286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-1066402" y="3048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-1066402" y="3810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-1066402" y="4572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-1066402" y="5334012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-1066402" y="6096012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288" name="Google Shape;288;p38"/>
          <p:cNvSpPr/>
          <p:nvPr/>
        </p:nvSpPr>
        <p:spPr>
          <a:xfrm>
            <a:off x="-1066402" y="1524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/>
          <p:nvPr/>
        </p:nvSpPr>
        <p:spPr>
          <a:xfrm>
            <a:off x="-1066402" y="762015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-1066402" y="-16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>
            <p:ph type="ctrTitle"/>
          </p:nvPr>
        </p:nvSpPr>
        <p:spPr>
          <a:xfrm>
            <a:off x="1523167" y="2285933"/>
            <a:ext cx="9139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A — доменному имени сопоставить IPv4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CNAME — доменному имени сопоставить каноническое доменное имя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NS — доменному имени сопоставить DNS-сервер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MX — доменному имени сопоставить доменное имя почтового сервера и приоритет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PTR — IP-адресу, записанному в виде доменного имени (в in-addr.arpa) сопоставить каноническое доменное имя</a:t>
            </a:r>
            <a:endParaRPr sz="21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09" name="Google Shape;309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 txBox="1"/>
          <p:nvPr>
            <p:ph type="ctrTitle"/>
          </p:nvPr>
        </p:nvSpPr>
        <p:spPr>
          <a:xfrm>
            <a:off x="6857600" y="761933"/>
            <a:ext cx="54219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Записи PTR</a:t>
            </a:r>
            <a:endParaRPr sz="32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Запись</a:t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50.0.87.194.in-addr.arpa. IN PTR </a:t>
            </a:r>
            <a:r>
              <a:rPr lang="ru" sz="2100" u="sng">
                <a:solidFill>
                  <a:schemeClr val="hlink"/>
                </a:solidFill>
                <a:hlinkClick r:id="rId3"/>
              </a:rPr>
              <a:t>www.ru</a:t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означает, что IP-адресу 194.87.0.5 соответствует каноническое доменное имя </a:t>
            </a:r>
            <a:r>
              <a:rPr lang="ru" sz="2100" u="sng">
                <a:solidFill>
                  <a:schemeClr val="hlink"/>
                </a:solidFill>
                <a:hlinkClick r:id="rId4"/>
              </a:rPr>
              <a:t>www.ru</a:t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Запись должна быть добавлена провайдером, предоставившим IP-адрес.</a:t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Запись используется SMTP-службами для проверки возможности отправить почту от вашего домена.</a:t>
            </a:r>
            <a:endParaRPr sz="21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12491798" y="2285947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12491798" y="3047947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12491798" y="3809946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12491798" y="4571946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12491798" y="5333945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12491798" y="6095945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338" name="Google Shape;338;p39"/>
          <p:cNvSpPr/>
          <p:nvPr/>
        </p:nvSpPr>
        <p:spPr>
          <a:xfrm>
            <a:off x="12491798" y="1523948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12491798" y="761948"/>
            <a:ext cx="761700" cy="7620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12491798" y="-83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42" name="Google Shape;342;p39"/>
          <p:cNvPicPr preferRelativeResize="0"/>
          <p:nvPr/>
        </p:nvPicPr>
        <p:blipFill rotWithShape="1">
          <a:blip r:embed="rId5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9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21417"/>
            <a:ext cx="6643201" cy="570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Сетевая безопасность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0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1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Сетевая безопасность</a:t>
            </a: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раздел прикладной научной дисциплины, называемый информационной безопасностью.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Сетевая безопасность включает в себя набор правил, методик и средств обеспечивающих: надежность и конфиденциальность передачи информации в сети.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Определения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Аутентификация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Авторизация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Шифрование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Конфиденциальность 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Целостность 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Доступность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Несанкционированный доступ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4678" y="558375"/>
            <a:ext cx="6373407" cy="34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Шифрование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2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Существует два типа алгоритмов шифрования</a:t>
            </a:r>
            <a:r>
              <a:rPr lang="ru" sz="2400"/>
              <a:t>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lang="ru" sz="2400"/>
              <a:t>С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имметричный — такой тип шифрования при котором для шифровки и дешифровки используется один и тот же ключ</a:t>
            </a:r>
            <a:r>
              <a:rPr lang="ru" sz="2400"/>
              <a:t>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lang="ru" sz="2400"/>
              <a:t>А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симметричный — такой тип шифрования, при котором для шифровки и</a:t>
            </a:r>
            <a:r>
              <a:rPr lang="ru"/>
              <a:t> 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дешифровки используются разные ключи.</a:t>
            </a:r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379" y="303900"/>
            <a:ext cx="3905250" cy="232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42"/>
          <p:cNvCxnSpPr/>
          <p:nvPr/>
        </p:nvCxnSpPr>
        <p:spPr>
          <a:xfrm rot="10800000">
            <a:off x="8143336" y="1846053"/>
            <a:ext cx="414068" cy="421947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1" name="Google Shape;371;p42"/>
          <p:cNvCxnSpPr/>
          <p:nvPr/>
        </p:nvCxnSpPr>
        <p:spPr>
          <a:xfrm flipH="1" rot="10800000">
            <a:off x="8143336" y="756000"/>
            <a:ext cx="414068" cy="296423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2" name="Google Shape;372;p42"/>
          <p:cNvCxnSpPr/>
          <p:nvPr/>
        </p:nvCxnSpPr>
        <p:spPr>
          <a:xfrm>
            <a:off x="10107283" y="678163"/>
            <a:ext cx="365185" cy="37426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3" name="Google Shape;373;p42"/>
          <p:cNvCxnSpPr/>
          <p:nvPr/>
        </p:nvCxnSpPr>
        <p:spPr>
          <a:xfrm flipH="1">
            <a:off x="10107283" y="1887898"/>
            <a:ext cx="451449" cy="349129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Система криптографии с открытым ключом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Открытый ключ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Секретный ключ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Алгоритм генерации ключей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Цифровая подпись (электронная подпись)</a:t>
            </a:r>
            <a:endParaRPr/>
          </a:p>
        </p:txBody>
      </p:sp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637" y="1787307"/>
            <a:ext cx="5089675" cy="295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Алгоритмы шифрование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4"/>
          <p:cNvSpPr txBox="1"/>
          <p:nvPr>
            <p:ph idx="1" type="body"/>
          </p:nvPr>
        </p:nvSpPr>
        <p:spPr>
          <a:xfrm>
            <a:off x="1512000" y="2628000"/>
            <a:ext cx="9167999" cy="42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Ассиметричные алгоритмы шифрования: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RSA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DSA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ГОСТ Р 34.10-2001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Симметричные алгоритмы шифрования: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AES  - американский стандарт шифрования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ГОСТ 28147-89 — советский и российский стандарт шифрования, также является стандартом СНГ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DES/3DES - стандарты шифрования данных в США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Алгоритм </a:t>
            </a:r>
            <a:r>
              <a:rPr lang="ru"/>
              <a:t>Диффи-Хелмана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9788" y="2005372"/>
            <a:ext cx="8124106" cy="4745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RSA (Rivest, Shamir и Adleman)  </a:t>
            </a:r>
            <a:endParaRPr/>
          </a:p>
        </p:txBody>
      </p:sp>
      <p:sp>
        <p:nvSpPr>
          <p:cNvPr id="404" name="Google Shape;404;p4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Электронная подпись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7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ЭЦП или электронная цифровая подпись - это реквизит используемый для электронных документов, обеспечивающий защиту документов от подделки или изменения. ЭЦП получается путем применения криптографических преобразований данных с применением закрытого ключа шифрования для электронно-цифровой подписи выданной центром сертификации.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 к аудитории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528589" y="207068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28" y="3741514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5">
            <a:alphaModFix/>
          </a:blip>
          <a:srcRect b="0" l="12498" r="0" t="0"/>
          <a:stretch/>
        </p:blipFill>
        <p:spPr>
          <a:xfrm>
            <a:off x="170144" y="624830"/>
            <a:ext cx="1341856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8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Цифровой сертификат — это специальный документ, который подтверждает соответствие открытого ключа и информации, которая идентифицирует хозяина ключа. Сертификат выдается центром сертификации или может быть сгенерирован самостоятельно и включает данные о владельце сертификата, открытый ключ, его сферы использования, адрес и название центра сертификации выдавшего данный сертификат, а </a:t>
            </a:r>
            <a:r>
              <a:rPr lang="ru" sz="2400"/>
              <a:t>также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цифровую подпись центра и т.д.</a:t>
            </a:r>
            <a:endParaRPr/>
          </a:p>
        </p:txBody>
      </p:sp>
      <p:pic>
        <p:nvPicPr>
          <p:cNvPr id="421" name="Google Shape;42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8274" y="502350"/>
            <a:ext cx="237172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SSL/TLS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9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Secure sockets layer - уровень защищённых сокетов, криптографический протокол, который подразумевает более безопасную связь. Он использует асимметричную криптографию для аутентификации ключей обмена, симметричное шифрование для сохранения конфиденциальности, коды аутентификации сообщений для целостности сообщений.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SSL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0"/>
          <p:cNvSpPr txBox="1"/>
          <p:nvPr>
            <p:ph idx="1" type="body"/>
          </p:nvPr>
        </p:nvSpPr>
        <p:spPr>
          <a:xfrm>
            <a:off x="1512000" y="2268000"/>
            <a:ext cx="91680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595959"/>
                </a:solidFill>
              </a:rPr>
              <a:t>По материалам </a:t>
            </a:r>
            <a:r>
              <a:rPr lang="ru" sz="1200" u="sng">
                <a:solidFill>
                  <a:srgbClr val="0097A7"/>
                </a:solidFill>
                <a:hlinkClick r:id="rId3"/>
              </a:rPr>
              <a:t>https://blog.jenrom.com/2014/09/07/internet-fundamentals-osi-модель-уровень-представления/</a:t>
            </a:r>
            <a:endParaRPr sz="1200">
              <a:solidFill>
                <a:srgbClr val="595959"/>
              </a:solidFill>
            </a:endParaRPr>
          </a:p>
          <a:p>
            <a:pPr indent="-314325" lvl="0" marL="457200" rtl="0" algn="l">
              <a:lnSpc>
                <a:spcPct val="93103"/>
              </a:lnSpc>
              <a:spcBef>
                <a:spcPts val="200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b="1" lang="ru" sz="2200">
                <a:solidFill>
                  <a:srgbClr val="242D36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SSL (Secure Socket Layer)</a:t>
            </a:r>
            <a:endParaRPr b="1" sz="2200">
              <a:solidFill>
                <a:srgbClr val="242D36"/>
              </a:solidFill>
              <a:highlight>
                <a:schemeClr val="lt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— протокол шифрования, который обеспечивает безопасное соединение между клиентом и сервером. Протокол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был разработан фирмой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Netscape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, достаточно давно. Версия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1.0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никогда не была обнародована. Версия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2.0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была выпущена в феврале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1995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года, но содержала много недостатков по безопасности, которые привели к разработке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версии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3.0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SSL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1"/>
          <p:cNvSpPr txBox="1"/>
          <p:nvPr>
            <p:ph idx="1" type="body"/>
          </p:nvPr>
        </p:nvSpPr>
        <p:spPr>
          <a:xfrm>
            <a:off x="1512000" y="2268000"/>
            <a:ext cx="91680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595959"/>
                </a:solidFill>
              </a:rPr>
              <a:t>По материалам </a:t>
            </a:r>
            <a:r>
              <a:rPr lang="ru" sz="1200" u="sng">
                <a:solidFill>
                  <a:srgbClr val="0097A7"/>
                </a:solidFill>
                <a:hlinkClick r:id="rId3"/>
              </a:rPr>
              <a:t>https://blog.jenrom.com/2014/09/07/internet-fundamentals-osi-модель-уровень-представления/</a:t>
            </a:r>
            <a:endParaRPr sz="1200">
              <a:solidFill>
                <a:srgbClr val="595959"/>
              </a:solidFill>
            </a:endParaRPr>
          </a:p>
          <a:p>
            <a:pPr indent="-314325" lvl="0" marL="457200" rtl="0" algn="l">
              <a:lnSpc>
                <a:spcPct val="93103"/>
              </a:lnSpc>
              <a:spcBef>
                <a:spcPts val="200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b="1" lang="ru" sz="2200">
                <a:solidFill>
                  <a:srgbClr val="242D36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TLS (Transport Layer Security)</a:t>
            </a:r>
            <a:endParaRPr b="1" sz="2200">
              <a:solidFill>
                <a:srgbClr val="242D36"/>
              </a:solidFill>
              <a:highlight>
                <a:schemeClr val="lt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TLS 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— протокол шифрования, обеспечивающий защищённую передачу данных между узлами в сети Интернет.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 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Он является следующим поколением протокола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.</a:t>
            </a:r>
            <a:endParaRPr sz="1350">
              <a:solidFill>
                <a:srgbClr val="656E7F"/>
              </a:solidFill>
              <a:highlight>
                <a:schemeClr val="lt2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На данный момент есть три версии протокола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TLS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: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1.0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,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1.1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1.2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. Они, соответственно, имеют внутренние идентификаторы версии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3.1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,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3.2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3.3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, поэтому иногда называются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 3.1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,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 3.2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 3.3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.</a:t>
            </a:r>
            <a:endParaRPr sz="1350">
              <a:solidFill>
                <a:srgbClr val="656E7F"/>
              </a:solidFill>
              <a:highlight>
                <a:schemeClr val="lt2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TLS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SSL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используют асимметричную криптографию для аутентификации и симметричное шифрование для передачи данных.</a:t>
            </a:r>
            <a:endParaRPr sz="1350">
              <a:solidFill>
                <a:srgbClr val="656E7F"/>
              </a:solidFill>
              <a:highlight>
                <a:schemeClr val="lt2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E7F"/>
              </a:buClr>
              <a:buSzPts val="1350"/>
              <a:buChar char="●"/>
            </a:pP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Стоит отметить, что основная работа шифрования данных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TLS 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и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 SSL 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проходит на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6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 уровне модели 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OSI </a:t>
            </a:r>
            <a:r>
              <a:rPr lang="ru" sz="1350">
                <a:solidFill>
                  <a:srgbClr val="656E7F"/>
                </a:solidFill>
                <a:highlight>
                  <a:schemeClr val="lt2"/>
                </a:highlight>
              </a:rPr>
              <a:t>(уровень представления),</a:t>
            </a:r>
            <a:r>
              <a:rPr b="1" lang="ru" sz="1350">
                <a:solidFill>
                  <a:srgbClr val="656E7F"/>
                </a:solidFill>
                <a:highlight>
                  <a:schemeClr val="lt2"/>
                </a:highlight>
              </a:rPr>
              <a:t> а аутентификация — на 5уровне модели OSI (сеансовый уровень)</a:t>
            </a:r>
            <a:endParaRPr b="1" sz="1350">
              <a:solidFill>
                <a:srgbClr val="656E7F"/>
              </a:solidFill>
              <a:highlight>
                <a:schemeClr val="lt2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/>
          <p:nvPr/>
        </p:nvSpPr>
        <p:spPr>
          <a:xfrm>
            <a:off x="-1066402" y="2286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2"/>
          <p:cNvSpPr/>
          <p:nvPr/>
        </p:nvSpPr>
        <p:spPr>
          <a:xfrm>
            <a:off x="-1066402" y="3048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2"/>
          <p:cNvSpPr/>
          <p:nvPr/>
        </p:nvSpPr>
        <p:spPr>
          <a:xfrm>
            <a:off x="-1066402" y="3810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2"/>
          <p:cNvSpPr/>
          <p:nvPr/>
        </p:nvSpPr>
        <p:spPr>
          <a:xfrm>
            <a:off x="-1066402" y="4572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2"/>
          <p:cNvSpPr/>
          <p:nvPr/>
        </p:nvSpPr>
        <p:spPr>
          <a:xfrm>
            <a:off x="-1066402" y="5334012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2"/>
          <p:cNvSpPr/>
          <p:nvPr/>
        </p:nvSpPr>
        <p:spPr>
          <a:xfrm>
            <a:off x="-1066402" y="6096012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456" name="Google Shape;456;p52"/>
          <p:cNvSpPr/>
          <p:nvPr/>
        </p:nvSpPr>
        <p:spPr>
          <a:xfrm>
            <a:off x="-1066402" y="1524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2"/>
          <p:cNvSpPr/>
          <p:nvPr/>
        </p:nvSpPr>
        <p:spPr>
          <a:xfrm>
            <a:off x="-1066402" y="762015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2"/>
          <p:cNvSpPr/>
          <p:nvPr/>
        </p:nvSpPr>
        <p:spPr>
          <a:xfrm>
            <a:off x="-1066402" y="-16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2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2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2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2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2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2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2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2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2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2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2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2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2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2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2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2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2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76" name="Google Shape;476;p5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8" name="Google Shape;47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33" y="292100"/>
            <a:ext cx="9169400" cy="62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Виртуальная частная сеть – это сеть используемая для создания безопасного туннеля между компьютером и </a:t>
            </a:r>
            <a:r>
              <a:rPr lang="ru" sz="2400"/>
              <a:t>удаленной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сетью через сеть Интернет. Частные сети создаются путем применения протоколов выполняющих следующие функции: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Шифрование трафика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Аутентификация источника и передатчика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Проверка достоверности данных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Защита от подмены данных путем повторной передачи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Классификация VPN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4"/>
          <p:cNvSpPr txBox="1"/>
          <p:nvPr>
            <p:ph idx="1" type="body"/>
          </p:nvPr>
        </p:nvSpPr>
        <p:spPr>
          <a:xfrm>
            <a:off x="1512001" y="2628000"/>
            <a:ext cx="5823982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Основанная на сфере применения：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Доступ в сеть (Access VPN)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Соединение внутренних сетей (Intranet VPN)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Подключение к внешним сетям (Extranet VPN)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Основная на уровне OSI：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Уровень 2 VPN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Уровень 3 VPN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756" y="2628000"/>
            <a:ext cx="5732244" cy="4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5"/>
          <p:cNvSpPr txBox="1"/>
          <p:nvPr>
            <p:ph type="ctrTitle"/>
          </p:nvPr>
        </p:nvSpPr>
        <p:spPr>
          <a:xfrm>
            <a:off x="1523200" y="762000"/>
            <a:ext cx="913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4C5D6E"/>
                </a:solidFill>
              </a:rPr>
              <a:t>Тоннели</a:t>
            </a:r>
            <a:endParaRPr sz="4300">
              <a:solidFill>
                <a:srgbClr val="4C5D6E"/>
              </a:solidFill>
            </a:endParaRPr>
          </a:p>
        </p:txBody>
      </p:sp>
      <p:sp>
        <p:nvSpPr>
          <p:cNvPr id="499" name="Google Shape;499;p55"/>
          <p:cNvSpPr/>
          <p:nvPr/>
        </p:nvSpPr>
        <p:spPr>
          <a:xfrm>
            <a:off x="-1066402" y="2286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5"/>
          <p:cNvSpPr/>
          <p:nvPr/>
        </p:nvSpPr>
        <p:spPr>
          <a:xfrm>
            <a:off x="-1066402" y="3048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5"/>
          <p:cNvSpPr/>
          <p:nvPr/>
        </p:nvSpPr>
        <p:spPr>
          <a:xfrm>
            <a:off x="-1066402" y="3810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5"/>
          <p:cNvSpPr/>
          <p:nvPr/>
        </p:nvSpPr>
        <p:spPr>
          <a:xfrm>
            <a:off x="-1066402" y="4572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5"/>
          <p:cNvSpPr/>
          <p:nvPr/>
        </p:nvSpPr>
        <p:spPr>
          <a:xfrm>
            <a:off x="-1066402" y="5334012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5"/>
          <p:cNvSpPr/>
          <p:nvPr/>
        </p:nvSpPr>
        <p:spPr>
          <a:xfrm>
            <a:off x="-1066402" y="6096012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505" name="Google Shape;505;p55"/>
          <p:cNvSpPr/>
          <p:nvPr/>
        </p:nvSpPr>
        <p:spPr>
          <a:xfrm>
            <a:off x="-1066402" y="1524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5"/>
          <p:cNvSpPr/>
          <p:nvPr/>
        </p:nvSpPr>
        <p:spPr>
          <a:xfrm>
            <a:off x="-1066402" y="762015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5"/>
          <p:cNvSpPr/>
          <p:nvPr/>
        </p:nvSpPr>
        <p:spPr>
          <a:xfrm>
            <a:off x="-1066402" y="-16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5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5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5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5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5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5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5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5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5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5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5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5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5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5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5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5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25" name="Google Shape;525;p5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5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5000" y="1773267"/>
            <a:ext cx="998220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Основные протоколы используемые для построения сетевых туннелей: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6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PPTP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L2TP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/>
              <a:t>OpenVPN</a:t>
            </a:r>
            <a:endParaRPr sz="28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IPSec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PPTP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7"/>
          <p:cNvSpPr txBox="1"/>
          <p:nvPr>
            <p:ph idx="1" type="body"/>
          </p:nvPr>
        </p:nvSpPr>
        <p:spPr>
          <a:xfrm>
            <a:off x="3514125" y="6017225"/>
            <a:ext cx="91680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1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PPTP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означает ‘Point-to-Point Tunneling Protocol’, протокол туннелирования "точка-точка".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2400"/>
              <a:t> </a:t>
            </a:r>
            <a:endParaRPr/>
          </a:p>
        </p:txBody>
      </p:sp>
      <p:pic>
        <p:nvPicPr>
          <p:cNvPr id="542" name="Google Shape;54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125" y="0"/>
            <a:ext cx="8165216" cy="57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урока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1512000" y="2628000"/>
            <a:ext cx="9167999" cy="340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>
                <a:solidFill>
                  <a:schemeClr val="dk1"/>
                </a:solidFill>
              </a:rPr>
              <a:t>DNS.</a:t>
            </a:r>
            <a:endParaRPr/>
          </a:p>
          <a:p>
            <a:pPr indent="-457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>
                <a:solidFill>
                  <a:schemeClr val="dk1"/>
                </a:solidFill>
              </a:rPr>
              <a:t>Асимметричное и симметричное шифрование.</a:t>
            </a:r>
            <a:endParaRPr sz="2800">
              <a:solidFill>
                <a:schemeClr val="dk1"/>
              </a:solidFill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Протоколы и методы шифрования.</a:t>
            </a:r>
            <a:endParaRPr/>
          </a:p>
          <a:p>
            <a:pPr indent="-457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>
                <a:solidFill>
                  <a:schemeClr val="dk1"/>
                </a:solidFill>
              </a:rPr>
              <a:t>VPN и их назначение.</a:t>
            </a:r>
            <a:endParaRPr/>
          </a:p>
        </p:txBody>
      </p:sp>
      <p:sp>
        <p:nvSpPr>
          <p:cNvPr descr="Technology devices social media interaction template Free Vector" id="202" name="Google Shape;202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4820" y="4031672"/>
            <a:ext cx="2167180" cy="227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349" y="755999"/>
            <a:ext cx="8495473" cy="61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OpenVPN</a:t>
            </a:r>
            <a:endParaRPr/>
          </a:p>
        </p:txBody>
      </p:sp>
      <p:sp>
        <p:nvSpPr>
          <p:cNvPr id="557" name="Google Shape;557;p5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Может использовать UDP или TCP для транспорта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Может соединять сети на L2 (tap) и L3 (tun)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Может управлять фрагментацией или использовать MTU для tun/tap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Может использоваться для подключения офисов или удаленного доступа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L2TP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0"/>
          <p:cNvSpPr txBox="1"/>
          <p:nvPr>
            <p:ph idx="1" type="body"/>
          </p:nvPr>
        </p:nvSpPr>
        <p:spPr>
          <a:xfrm>
            <a:off x="1512000" y="2481975"/>
            <a:ext cx="91680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2400"/>
              <a:t> </a:t>
            </a:r>
            <a:endParaRPr/>
          </a:p>
        </p:txBody>
      </p:sp>
      <p:pic>
        <p:nvPicPr>
          <p:cNvPr id="566" name="Google Shape;56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000" y="116575"/>
            <a:ext cx="8886000" cy="60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IPsec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IPsec sec наиболее широко используемый протокол для построения VPN.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IPsec является набором протоколов: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Authentication Header (АН)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Encapsulating Security Payload (ESP)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Internet Security Association and Key Management Protocol (ISAKMP)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"/>
              <a:t>Практическое</a:t>
            </a: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задание</a:t>
            </a:r>
            <a:endParaRPr/>
          </a:p>
        </p:txBody>
      </p:sp>
      <p:sp>
        <p:nvSpPr>
          <p:cNvPr id="579" name="Google Shape;579;p62"/>
          <p:cNvSpPr txBox="1"/>
          <p:nvPr>
            <p:ph idx="1" type="body"/>
          </p:nvPr>
        </p:nvSpPr>
        <p:spPr>
          <a:xfrm>
            <a:off x="1512000" y="2628000"/>
            <a:ext cx="9613200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Работа в </a:t>
            </a:r>
            <a:r>
              <a:rPr lang="ru" sz="2800"/>
              <a:t>Wireshark и </a:t>
            </a: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PT. </a:t>
            </a:r>
            <a:endParaRPr sz="2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sz="2800"/>
          </a:p>
        </p:txBody>
      </p:sp>
      <p:pic>
        <p:nvPicPr>
          <p:cNvPr id="580" name="Google Shape;5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6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4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Не забудьте написать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4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отзыв о курсе и преподавателе</a:t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70" y="307668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Domain Name Service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2"/>
                </a:solidFill>
              </a:rPr>
              <a:t>Иерархическая структура DNS</a:t>
            </a:r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475" y="1851575"/>
            <a:ext cx="8583806" cy="50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Домены и зоны</a:t>
            </a:r>
            <a:endParaRPr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675" y="1800225"/>
            <a:ext cx="687705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ctrTitle"/>
          </p:nvPr>
        </p:nvSpPr>
        <p:spPr>
          <a:xfrm>
            <a:off x="1523200" y="762000"/>
            <a:ext cx="913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4C5D6E"/>
                </a:solidFill>
              </a:rPr>
              <a:t>Ресурсные записи</a:t>
            </a:r>
            <a:endParaRPr sz="4300">
              <a:solidFill>
                <a:srgbClr val="4C5D6E"/>
              </a:solidFill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-1066402" y="2286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5"/>
          <p:cNvSpPr/>
          <p:nvPr/>
        </p:nvSpPr>
        <p:spPr>
          <a:xfrm>
            <a:off x="-1066402" y="3048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-1066402" y="3810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-1066402" y="4572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-1066402" y="5334012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-1066402" y="6096012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239" name="Google Shape;239;p35"/>
          <p:cNvSpPr/>
          <p:nvPr/>
        </p:nvSpPr>
        <p:spPr>
          <a:xfrm>
            <a:off x="-1066402" y="1524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"/>
          <p:cNvSpPr/>
          <p:nvPr/>
        </p:nvSpPr>
        <p:spPr>
          <a:xfrm>
            <a:off x="-1066402" y="762015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"/>
          <p:cNvSpPr/>
          <p:nvPr/>
        </p:nvSpPr>
        <p:spPr>
          <a:xfrm>
            <a:off x="-1066402" y="-16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5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5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5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5"/>
          <p:cNvSpPr txBox="1"/>
          <p:nvPr>
            <p:ph type="ctrTitle"/>
          </p:nvPr>
        </p:nvSpPr>
        <p:spPr>
          <a:xfrm>
            <a:off x="1523167" y="2285933"/>
            <a:ext cx="9139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name. TTL CLASS TYPE DATA </a:t>
            </a:r>
            <a:endParaRPr sz="21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где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name — доменное имя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TTL — срок хранения записи в кэше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CLASS — всегда IN (INternet)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TYPE — тип записи (A/CNAME/MX/PTR...) </a:t>
            </a:r>
            <a:endParaRPr sz="2100">
              <a:solidFill>
                <a:srgbClr val="2C2D30"/>
              </a:solidFill>
            </a:endParaRPr>
          </a:p>
          <a:p>
            <a:pPr indent="-438150" lvl="0" marL="6096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C2D30"/>
              </a:buClr>
              <a:buSzPts val="2100"/>
              <a:buChar char="●"/>
            </a:pPr>
            <a:r>
              <a:rPr lang="ru" sz="2100">
                <a:solidFill>
                  <a:srgbClr val="2C2D30"/>
                </a:solidFill>
              </a:rPr>
              <a:t>DATA — данные (зависит от TYPE)</a:t>
            </a:r>
            <a:endParaRPr sz="21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2100">
              <a:solidFill>
                <a:srgbClr val="2C2D30"/>
              </a:solidFill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60" name="Google Shape;260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Корневые серверы</a:t>
            </a:r>
            <a:endParaRPr/>
          </a:p>
        </p:txBody>
      </p:sp>
      <p:sp>
        <p:nvSpPr>
          <p:cNvPr id="268" name="Google Shape;268;p3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a.root-servers.net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b.root-servers.net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c.root-servers.net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d.root-servers.net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e.root-servers.net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f.root-servers.net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g.root-servers.net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h.root-servers.net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i.root-servers.net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j.root-servers.net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k.root-servers.net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l.root-servers.net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m.root-servers.net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Разрешение доменного имени</a:t>
            </a:r>
            <a:endParaRPr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275" y="2346803"/>
            <a:ext cx="9584835" cy="45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