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6" r:id="rId3"/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6858000" cx="12192000"/>
  <p:notesSz cx="6858000" cy="9144000"/>
  <p:embeddedFontLst>
    <p:embeddedFont>
      <p:font typeface="EB Garamond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EBGaramond-bold.fntdata"/><Relationship Id="rId10" Type="http://schemas.openxmlformats.org/officeDocument/2006/relationships/slide" Target="slides/slide5.xml"/><Relationship Id="rId54" Type="http://schemas.openxmlformats.org/officeDocument/2006/relationships/font" Target="fonts/EBGaramond-regular.fntdata"/><Relationship Id="rId13" Type="http://schemas.openxmlformats.org/officeDocument/2006/relationships/slide" Target="slides/slide8.xml"/><Relationship Id="rId57" Type="http://schemas.openxmlformats.org/officeDocument/2006/relationships/font" Target="fonts/EBGaramond-boldItalic.fntdata"/><Relationship Id="rId12" Type="http://schemas.openxmlformats.org/officeDocument/2006/relationships/slide" Target="slides/slide7.xml"/><Relationship Id="rId56" Type="http://schemas.openxmlformats.org/officeDocument/2006/relationships/font" Target="fonts/EBGaramond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4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5095f0107_0_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25095f0107_0_1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5095f0107_0_187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25095f0107_0_187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5095f0107_0_1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25095f0107_0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5095f0107_0_1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25095f0107_0_1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25095f0107_0_199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25095f0107_0_199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5095f0107_0_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25095f0107_0_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5095f0107_0_2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25095f0107_0_2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5095f0107_0_2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25095f0107_0_2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5095f0107_0_2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g25095f0107_0_2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25095f0107_0_228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25095f0107_0_228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5095f0107_0_2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25095f0107_0_2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5095f0107_0_3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5095f0107_0_3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25095f0107_0_390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5095f0107_0_2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25095f0107_0_2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25095f0107_0_240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25095f0107_0_240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 с Wireshark. Изучение протоколов которые работают на ПК: FTP,TELNET, SSH.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Анализатор трафика Cisco PT.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7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5095f0107_0_2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g25095f0107_0_2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25095f0107_0_248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25095f0107_0_248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5095f0107_0_2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g25095f0107_0_2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25095f0107_0_255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25095f0107_0_255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5095f0107_0_2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25095f0107_0_2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11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Понятие "Веб-сервер" может относится как к железу так и к программному обеспечению.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точки зрения железа, `Веб-сервер` это компьютер который хранит ресурсы сайта (HTML документы, CSS стили, JavaScript файлы и другое) и доставляет их на устройство конечного пользователя (веб-браузер и т.д.). Обычно подключен к сети Интернет и может быть доступен через, доменное имя, например mozilla.org. mozilla.org.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точки зрения ПО, Веб-сервер включает в себя некоторые вещи, которые контролируют доступ Веб-пользователей к размещенным на сервере файлам, это минимум HTTP сервера. HTTP сервер это часть ПО которая понимает URL’ы (веб-адреса) и HTTP (протокол который использует ваш браузер для просмотра веб-станиц).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1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1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13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Простыми словами, когда браузеру нужен файл размещенный на веб-сервере, браузер запрашивает его через HTTP. Когда запрос достигает нужного веб-сервера (железо), сервер HTTP (ПО) передает запрашиваемый документ обратно, также через HTTP.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3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3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15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Статический веб-сервер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или стек, состоит из компьютера (железо) с сервером HTTP (ПО). Мы называем это “статикой”, потому что сервер посылает размещенные на нем файлы в браузер “как есть”..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Динамических веб-сервер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состоит из статического веб-сервера плюс дополнительного программного обеспечения, наиболее часто </a:t>
            </a:r>
            <a:r>
              <a:rPr b="0" i="1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сервером приложений 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 </a:t>
            </a:r>
            <a:r>
              <a:rPr b="0" i="1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базы данных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Мы называем его “динамический”, потому что сервер приложений изменяет исходные файлы перед отправкой в ваш браузер по HTTP.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5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5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19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Хо́стинг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(англ. </a:t>
            </a: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hosting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— услуга по предоставлению ресурсов для размещения информации на сервере, постоянно находящемся в сети (обычно Интернет).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9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9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5095f0107_0_4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g25095f0107_0_4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g25095f0107_0_490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25095f0107_0_490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27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7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7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5095f0107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5095f0107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9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42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http://ruseller.com/lessons.php?rub=28&amp;id=1726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42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42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29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Существующие методы: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получить доступ к существующему ресурсу. В URL перечислена вся необходимая информация, чтобы сервер смог найти и вернуть в качестве ответа искомый ресурс.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используется для создания нового ресурса. POST запрос обычно содержит в себе всю нужную информацию для создания нового ресурса.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обновить текущий ресурс. PUT запрос содержит обновляемые данные.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DELETE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служит для удаления существующего ресурса.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Данные методы самые популярные и чаще всего используются различными инструментами и фрэймворками. В некоторых случаях, PUT и DELETE запросы отправляются посредством отправки POST, в содержании которого указано действие, которое нужно совершить с ресурсом: создать, обновить или удалить.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Также HTTP поддерживает и другие методы: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аналогичен GET. Разница в том, что при данном виде запроса не передаётся сообщение. Сервер получает только заголовки. Используется, к примеру, для того чтобы определить, был ли изменён ресурс.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во время передачи запрос проходит через множество точек доступа и прокси серверов, каждый из которых вносит свою информацию: IP, DNS. С помощью данного метода, можно увидеть всю промежуточную информацию.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OPTIONS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используется для определения возможностей сервера, его параметров и конфигурации для конкретного ресурса.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9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9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31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ответ на запрос от клиента, сервер отправляет ответ, который содержит, в том числе, и код состояния. Данный код несёт в себе особый смысл для того, чтобы клиент мог отчётливей понять, как интерпретировать ответ: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1xx: Информационные сообщения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Набор этих кодов был введён в HTTP/1.1. Сервер может отправить запрос вида: Expect: 100-continue, что означает, что клиент ещё отправляет оставшуюся часть запроса. Клиенты, работающие с HTTP/1.0 игнорируют данные заголовки.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2xx: Сообщения об успехе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клиент получил код из серии 2xx, то запрос ушёл успешно. Самый распространённый вариант - это 200 OK. При GET запросе, сервер отправляет ответ в теле сообщения. Также существуют и другие возможные ответы: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 Accepted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запрос принят, но может не содержать ресурс в ответе. Это полезно для асинхронных запросов на стороне сервера. Сервер определяет, отправить ресурс или нет.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204 No Content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в теле ответа нет сообщения.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205 Reset Content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указание серверу о сбросе представления документа.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206 Partial Content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ответ содержит только часть контента. В дополнительных заголовках определяется общая длина контента и другая инфа.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3xx: Перенаправление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Своеобразное сообщение клиенту о необходимости совершить ещё одно действие. Самый распространённый вариант применения: перенаправить клиент на другой адрес.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301 Moved Permanently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ресурс теперь можно найти по другому URL адресу.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303 See Other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ресурс временно можно найти по другому URL адресу. Заголовок Location содержит временный URL.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304 Not Modified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сервер определяет, что ресурс не был изменён и клиенту нужно задействовать закэшированную версию ответа. Для проверки идентичности информации используется ETag (хэш Сущности - Enttity Tag);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4xx: Клиентские ошибки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Данный класс сообщений используется сервером, если он решил, что запрос был отправлен с ошибкой. Наиболее распространённый код: 404 Not Found. Это означает, что ресурс не найден на сервере. Другие возможные коды: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 Bad Request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вопрос был сформирован неверно.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401 Unauthorized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для совершения запроса нужна аутентификация. Информация передаётся через заголовок Authorization.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403 Forbidden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сервер не открыл доступ к ресурсу.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405 Method Not Allowed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неверный HTTP метод был задействован для того, чтобы получить доступ к ресурсу.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409 Conflict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сервер не может до конца обработать запрос, т.к. пытается изменить более новую версию ресурса. Это часто происходит при PUT запросах.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5xx: Ошибки сервера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Ряд кодов, которые используются для определения ошибки сервера при обработке запроса. Самый распространённый: 500 Internal Server Error. Другие варианты: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501 Not Implemented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сервер не поддерживает запрашиваемую функциональность.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503 Service Unavailable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это может случиться, если на сервере произошла ошибка или он перегружен. Обычно в этом случае, сервер не отвечает, а время, данное на ответ, истекает.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1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1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p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3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3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p35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5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5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9" name="Google Shape;509;p37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7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7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p39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9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9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1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41:notes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p46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46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46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8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8:notes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5095f010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25095f010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Передача запросов от клиента к серверу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Передача ответов от сервера к клиенту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Шифрование данных и идентификация абонента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Обеспечение работы сетевых служб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25095f0107_0_0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5095f0107_0_0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5095f0107_0_4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25095f0107_0_4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g25095f0107_0_482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9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49:notes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1" name="Google Shape;561;p50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50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50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1" name="Google Shape;571;p52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 с php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 с JS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Открытие файла блокнотом/ открытие файла барузером/открытие интерпретатором через веб сервер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&lt;? Echo’hello world!’;?&gt;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&lt;!DOCTYPE HTML&gt; &lt;html&gt; &lt;head&gt; &lt;!-- Тег meta для указания кодировки --&gt; &lt;meta charset="utf-8"&gt; &lt;/head&gt; &lt;body&gt; &lt;p&gt;Начало документа...&lt;/p&gt; &lt;script&gt; alert( 'Привет, Мир!' ); &lt;/script&gt; &lt;p&gt;...Конец документа&lt;/p&gt; &lt;/body&gt; &lt;/html&gt;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52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52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1" name="Google Shape;581;p54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Разбор передачи данных с методом GET и POST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Загрузка данных через PHP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&lt;html&gt; &lt;body&gt; &lt;form method="GET"&gt; &lt;!--указание метода GET--&gt; Login: &lt;input type="text" name="login"&gt;&lt;br&gt; E-mail: &lt;input type="text" name="email"&gt;&lt;br&gt; &lt;input type="submit" value="Отправить"&gt; &lt;/form&gt;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&lt;?php //С помощью суперглобального массива $_GET //выводим принятые значения: echo "&lt;br/&gt;login = ". $_GET['login']; echo "&lt;br/&gt;email = ". $_GET['email'];?&gt; &lt;/body&gt; &lt;/html&gt;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54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54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0" name="Google Shape;590;p56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&lt;html&gt;&lt;head&gt;&lt;meta http-equiv="content-type" content="text/html; charset=utf-8" /&gt;                                                             &lt;script type="text/javascript" src="http://ajax.googleapis.com/ajax/libs/jquery/1.5/jquery.min.js"&gt;&lt;/script&gt;&lt;script type="text/javascript"&gt;   $(document).ready(function(){   $("#send").click(function(){      $("#status").load("example.php","y=Yes&amp;n=No");   })});             &lt;/script&gt;                                                      &lt;/head&gt;&lt;body&gt; &lt;p id="status"&gt;Содержание блока изменится согласно проработке файла example.php&lt;/p&gt;&lt;input id="send" type="button" value="Передать данные скрипту" /&gt;&lt;/body&gt;&lt;/html&gt;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&lt;?phpheader("Content-type: text/plain; charset=utf-8");header("Cache-Control: no-store, no-cache, must-revalidate");header("Cache-Control: post-check=0, pre-check=0", false);// Получаем и проверяем...)if (isset($_REQUEST['y'])) { $y = stripslashes($_REQUEST['y']); if ($y == '') { unset($y);} } if (isset($_REQUEST['n'])) { $n = stripslashes($_REQUEST['n']); if ($n == '') { unset($n);} } echo "Получили переменные &lt;strong&gt;$y&lt;/strong&gt; и &lt;strong&gt;$n&lt;/strong&gt; . Всё работает!";?&gt;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56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56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7" name="Google Shape;607;p58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https://habrahabr.ru/company/selectel/blog/278167/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58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58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60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7" name="Google Shape;617;p60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5" name="Google Shape;625;p62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62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62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5095f0107_0_1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25095f0107_0_1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https://pixabay.com/ru/%D0%BE%D0%B1%D0%BE%D0%B7%D1%80%D0%B5%D0%B2%D0%B0%D1%82%D0%B5%D0%BB%D1%8C-%D0%B2%D0%B5%D0%B1-www-%D0%BA%D0%BE%D0%BC%D0%BF%D1%8C%D1%8E%D1%82%D0%B5%D1%80-773215/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25095f0107_0_145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25095f0107_0_145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095f0107_0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25095f0107_0_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5095f0107_0_1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25095f0107_0_1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095f0107_0_1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25095f0107_0_1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25095f0107_0_172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25095f0107_0_172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5095f0107_0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25095f0107_0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5095f0107_0_180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25095f0107_0_180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>
  <p:cSld name="Титульный слайд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303837" y="4581525"/>
            <a:ext cx="6121400" cy="151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A8B7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99A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5303837" y="2276475"/>
            <a:ext cx="6121400" cy="2305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5" name="Google Shape;15;p2"/>
          <p:cNvSpPr txBox="1"/>
          <p:nvPr>
            <p:ph idx="2" type="body"/>
          </p:nvPr>
        </p:nvSpPr>
        <p:spPr>
          <a:xfrm>
            <a:off x="5303837" y="760412"/>
            <a:ext cx="6121401" cy="76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A8B7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99A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3" type="body"/>
          </p:nvPr>
        </p:nvSpPr>
        <p:spPr>
          <a:xfrm>
            <a:off x="5303837" y="1520825"/>
            <a:ext cx="6121401" cy="755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/>
          <p:nvPr>
            <p:ph idx="4" type="pic"/>
          </p:nvPr>
        </p:nvSpPr>
        <p:spPr>
          <a:xfrm>
            <a:off x="766762" y="1520823"/>
            <a:ext cx="3781425" cy="3816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ри объекта">
  <p:cSld name="Три объекта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1139824" y="760412"/>
            <a:ext cx="3048364" cy="4972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2" type="body"/>
          </p:nvPr>
        </p:nvSpPr>
        <p:spPr>
          <a:xfrm>
            <a:off x="8003813" y="760412"/>
            <a:ext cx="3055075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3" type="body"/>
          </p:nvPr>
        </p:nvSpPr>
        <p:spPr>
          <a:xfrm>
            <a:off x="4548187" y="760412"/>
            <a:ext cx="3095625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1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4 объекта">
  <p:cSld name="Заголовок и 4 объекта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766762" y="760412"/>
            <a:ext cx="10658474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766764" y="2633322"/>
            <a:ext cx="2393999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2" type="body"/>
          </p:nvPr>
        </p:nvSpPr>
        <p:spPr>
          <a:xfrm>
            <a:off x="6276001" y="2633322"/>
            <a:ext cx="2388886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3" type="body"/>
          </p:nvPr>
        </p:nvSpPr>
        <p:spPr>
          <a:xfrm>
            <a:off x="3520764" y="2633322"/>
            <a:ext cx="2395236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2"/>
          <p:cNvSpPr txBox="1"/>
          <p:nvPr>
            <p:ph idx="4" type="body"/>
          </p:nvPr>
        </p:nvSpPr>
        <p:spPr>
          <a:xfrm>
            <a:off x="9024888" y="2633321"/>
            <a:ext cx="2400349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2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 объекта">
  <p:cSld name="4 объекта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766764" y="760412"/>
            <a:ext cx="2393999" cy="4972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2" type="body"/>
          </p:nvPr>
        </p:nvSpPr>
        <p:spPr>
          <a:xfrm>
            <a:off x="6276001" y="760412"/>
            <a:ext cx="2388886" cy="4972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3" type="body"/>
          </p:nvPr>
        </p:nvSpPr>
        <p:spPr>
          <a:xfrm>
            <a:off x="3520764" y="760412"/>
            <a:ext cx="2395236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3"/>
          <p:cNvSpPr txBox="1"/>
          <p:nvPr>
            <p:ph idx="4" type="body"/>
          </p:nvPr>
        </p:nvSpPr>
        <p:spPr>
          <a:xfrm>
            <a:off x="9024888" y="760412"/>
            <a:ext cx="2400349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3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вадратная каритнка с подписью">
  <p:cSld name="Квадратная каритнка с подписью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>
            <p:ph idx="1" type="body"/>
          </p:nvPr>
        </p:nvSpPr>
        <p:spPr>
          <a:xfrm>
            <a:off x="7656513" y="3022950"/>
            <a:ext cx="3779836" cy="3079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4"/>
          <p:cNvSpPr txBox="1"/>
          <p:nvPr>
            <p:ph idx="2" type="body"/>
          </p:nvPr>
        </p:nvSpPr>
        <p:spPr>
          <a:xfrm>
            <a:off x="7656513" y="755650"/>
            <a:ext cx="3779836" cy="2266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4"/>
          <p:cNvSpPr/>
          <p:nvPr>
            <p:ph idx="3" type="pic"/>
          </p:nvPr>
        </p:nvSpPr>
        <p:spPr>
          <a:xfrm>
            <a:off x="0" y="0"/>
            <a:ext cx="6899487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14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ая каритнка с подписью">
  <p:cSld name="Вертикальная каритнка с подписью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6096001" y="3022950"/>
            <a:ext cx="5340350" cy="3079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2" type="body"/>
          </p:nvPr>
        </p:nvSpPr>
        <p:spPr>
          <a:xfrm>
            <a:off x="6096001" y="755650"/>
            <a:ext cx="5340350" cy="2266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15"/>
          <p:cNvSpPr/>
          <p:nvPr>
            <p:ph idx="3" type="pic"/>
          </p:nvPr>
        </p:nvSpPr>
        <p:spPr>
          <a:xfrm>
            <a:off x="0" y="0"/>
            <a:ext cx="534035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15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Горизонтальная каритнка с подписью">
  <p:cSld name="Горизонтальная каритнка с подписью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6888163" y="3022950"/>
            <a:ext cx="4548187" cy="2314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16"/>
          <p:cNvSpPr txBox="1"/>
          <p:nvPr>
            <p:ph idx="2" type="body"/>
          </p:nvPr>
        </p:nvSpPr>
        <p:spPr>
          <a:xfrm>
            <a:off x="6888163" y="1520824"/>
            <a:ext cx="4548187" cy="1501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16"/>
          <p:cNvSpPr/>
          <p:nvPr>
            <p:ph idx="3" type="pic"/>
          </p:nvPr>
        </p:nvSpPr>
        <p:spPr>
          <a:xfrm>
            <a:off x="759597" y="1520824"/>
            <a:ext cx="5336401" cy="3816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6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Пустой слайд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idx="10" type="dt"/>
          </p:nvPr>
        </p:nvSpPr>
        <p:spPr>
          <a:xfrm>
            <a:off x="4775200" y="6305550"/>
            <a:ext cx="28449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17"/>
          <p:cNvSpPr txBox="1"/>
          <p:nvPr>
            <p:ph idx="11" type="ftr"/>
          </p:nvPr>
        </p:nvSpPr>
        <p:spPr>
          <a:xfrm>
            <a:off x="7620000" y="6305550"/>
            <a:ext cx="38607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17"/>
          <p:cNvSpPr txBox="1"/>
          <p:nvPr>
            <p:ph idx="12" type="sldNum"/>
          </p:nvPr>
        </p:nvSpPr>
        <p:spPr>
          <a:xfrm>
            <a:off x="11485033" y="6305550"/>
            <a:ext cx="609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>
  <p:cSld name="Пустой слайд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>
            <a:off x="766762" y="0"/>
            <a:ext cx="757200" cy="252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766762" y="6102000"/>
            <a:ext cx="757200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200" cy="5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43" name="Google Shape;143;p20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55" name="Google Shape;155;p23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56" name="Google Shape;156;p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9" name="Google Shape;159;p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63" name="Google Shape;163;p2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66" name="Google Shape;166;p2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70" name="Google Shape;170;p27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1" name="Google Shape;171;p27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72" name="Google Shape;172;p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75" name="Google Shape;175;p2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79" name="Google Shape;179;p2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два объекта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1512000" y="743125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511999" y="2636474"/>
            <a:ext cx="4404000" cy="3096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6276000" y="2636474"/>
            <a:ext cx="4404000" cy="3096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сравнение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1512000" y="760412"/>
            <a:ext cx="9167999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1512000" y="2636475"/>
            <a:ext cx="4404000" cy="75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1512000" y="3753732"/>
            <a:ext cx="4404000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3" type="body"/>
          </p:nvPr>
        </p:nvSpPr>
        <p:spPr>
          <a:xfrm>
            <a:off x="6276000" y="2633319"/>
            <a:ext cx="4404000" cy="760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4" type="body"/>
          </p:nvPr>
        </p:nvSpPr>
        <p:spPr>
          <a:xfrm>
            <a:off x="6276000" y="3753732"/>
            <a:ext cx="4404000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>
  <p:cSld name="Сравнение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idx="1" type="body"/>
          </p:nvPr>
        </p:nvSpPr>
        <p:spPr>
          <a:xfrm>
            <a:off x="1512000" y="760412"/>
            <a:ext cx="4404000" cy="75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1512000" y="1877669"/>
            <a:ext cx="4404000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275998" y="757256"/>
            <a:ext cx="4404000" cy="760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276000" y="1877669"/>
            <a:ext cx="4404000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6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>
  <p:cSld name="Два объекта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idx="1" type="body"/>
          </p:nvPr>
        </p:nvSpPr>
        <p:spPr>
          <a:xfrm>
            <a:off x="1512000" y="760412"/>
            <a:ext cx="4404000" cy="497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6276000" y="760412"/>
            <a:ext cx="4404000" cy="497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три подзаголоавка с объектами">
  <p:cSld name="Заголовок три подзаголоавка с объектами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1139824" y="760412"/>
            <a:ext cx="9919064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1139824" y="2636475"/>
            <a:ext cx="3048364" cy="75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2" type="body"/>
          </p:nvPr>
        </p:nvSpPr>
        <p:spPr>
          <a:xfrm>
            <a:off x="1139824" y="3753732"/>
            <a:ext cx="3048364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3" type="body"/>
          </p:nvPr>
        </p:nvSpPr>
        <p:spPr>
          <a:xfrm>
            <a:off x="8003813" y="2633321"/>
            <a:ext cx="3055075" cy="760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4" type="body"/>
          </p:nvPr>
        </p:nvSpPr>
        <p:spPr>
          <a:xfrm>
            <a:off x="8003813" y="3753732"/>
            <a:ext cx="3055075" cy="1979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5" type="body"/>
          </p:nvPr>
        </p:nvSpPr>
        <p:spPr>
          <a:xfrm>
            <a:off x="4548187" y="2633322"/>
            <a:ext cx="3095625" cy="76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6" type="body"/>
          </p:nvPr>
        </p:nvSpPr>
        <p:spPr>
          <a:xfrm>
            <a:off x="4548187" y="3753732"/>
            <a:ext cx="3095625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8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 трех объектов">
  <p:cSld name="Сравнение трех объектов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idx="1" type="body"/>
          </p:nvPr>
        </p:nvSpPr>
        <p:spPr>
          <a:xfrm>
            <a:off x="1139824" y="760412"/>
            <a:ext cx="3048364" cy="75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1139824" y="1877669"/>
            <a:ext cx="3048364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3" type="body"/>
          </p:nvPr>
        </p:nvSpPr>
        <p:spPr>
          <a:xfrm>
            <a:off x="8003813" y="757258"/>
            <a:ext cx="3055075" cy="760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4" type="body"/>
          </p:nvPr>
        </p:nvSpPr>
        <p:spPr>
          <a:xfrm>
            <a:off x="8003813" y="1877669"/>
            <a:ext cx="3055075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5" type="body"/>
          </p:nvPr>
        </p:nvSpPr>
        <p:spPr>
          <a:xfrm>
            <a:off x="4548187" y="760412"/>
            <a:ext cx="3095625" cy="76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6" type="body"/>
          </p:nvPr>
        </p:nvSpPr>
        <p:spPr>
          <a:xfrm>
            <a:off x="4548187" y="1877669"/>
            <a:ext cx="3095625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9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три объекта">
  <p:cSld name="Заголовок три объекта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1139824" y="760412"/>
            <a:ext cx="9919064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1139824" y="2633321"/>
            <a:ext cx="3048364" cy="30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2" type="body"/>
          </p:nvPr>
        </p:nvSpPr>
        <p:spPr>
          <a:xfrm>
            <a:off x="8003813" y="2633321"/>
            <a:ext cx="3055075" cy="30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3" type="body"/>
          </p:nvPr>
        </p:nvSpPr>
        <p:spPr>
          <a:xfrm>
            <a:off x="4548187" y="2633322"/>
            <a:ext cx="3095625" cy="30995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0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523998" y="760412"/>
            <a:ext cx="9132888" cy="15208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523999" y="2636475"/>
            <a:ext cx="9132890" cy="3096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>
    <mc:Choice Requires="p14">
      <p:transition p14:dur="400">
        <p:fade thruBlk="1"/>
      </p:transition>
    </mc:Choice>
    <mc:Fallback>
      <p:transition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Relationship Id="rId6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6.png"/><Relationship Id="rId4" Type="http://schemas.openxmlformats.org/officeDocument/2006/relationships/image" Target="../media/image27.png"/><Relationship Id="rId5" Type="http://schemas.openxmlformats.org/officeDocument/2006/relationships/image" Target="../media/image2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idx="4294967295" type="ctrTitle"/>
          </p:nvPr>
        </p:nvSpPr>
        <p:spPr>
          <a:xfrm>
            <a:off x="5303837" y="2276475"/>
            <a:ext cx="6121400" cy="2305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lang="ru"/>
              <a:t>Прикладные протоколы. П</a:t>
            </a: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ротокол HTTP</a:t>
            </a:r>
            <a:endParaRPr b="1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1"/>
          <p:cNvSpPr txBox="1"/>
          <p:nvPr>
            <p:ph idx="1" type="subTitle"/>
          </p:nvPr>
        </p:nvSpPr>
        <p:spPr>
          <a:xfrm>
            <a:off x="5303837" y="4909071"/>
            <a:ext cx="6121400" cy="151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7"/>
              </a:buClr>
              <a:buFont typeface="Arial"/>
              <a:buNone/>
            </a:pPr>
            <a:r>
              <a:rPr lang="ru" sz="1800"/>
              <a:t> </a:t>
            </a:r>
            <a:r>
              <a:rPr b="0" i="0" lang="ru" sz="1800" u="none" cap="none" strike="noStrike">
                <a:solidFill>
                  <a:srgbClr val="99A8B7"/>
                </a:solidFill>
                <a:latin typeface="Arial"/>
                <a:ea typeface="Arial"/>
                <a:cs typeface="Arial"/>
                <a:sym typeface="Arial"/>
              </a:rPr>
              <a:t>Основные понятия HTTP. Особенности работы технологии AJAX и протокола HTTP; отличия в работе HTTP2</a:t>
            </a:r>
            <a:endParaRPr/>
          </a:p>
        </p:txBody>
      </p:sp>
      <p:sp>
        <p:nvSpPr>
          <p:cNvPr id="189" name="Google Shape;189;p31"/>
          <p:cNvSpPr txBox="1"/>
          <p:nvPr/>
        </p:nvSpPr>
        <p:spPr>
          <a:xfrm>
            <a:off x="5303837" y="765175"/>
            <a:ext cx="6121400" cy="755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99A8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5303837" y="1520825"/>
            <a:ext cx="6121400" cy="755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A8B7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99A8B7"/>
                </a:solidFill>
                <a:latin typeface="Arial"/>
                <a:ea typeface="Arial"/>
                <a:cs typeface="Arial"/>
                <a:sym typeface="Arial"/>
              </a:rPr>
              <a:t>Компьютерные сети</a:t>
            </a:r>
            <a:endParaRPr b="0" i="0" sz="2400" u="none" cap="none" strike="noStrike">
              <a:solidFill>
                <a:srgbClr val="99A8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сети.png" id="191" name="Google Shape;19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762" y="1538287"/>
            <a:ext cx="3781500" cy="37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0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SNMP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0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Simple Network Management Protocol или простой протокол сетевого управлениям — протокол для получения информации и управления сетевыми устройствами в IP-сетях.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Протокол SNMP может быть поддержан следующими устройствами: маршрутизатор, коммутатор, сервер, рабочая станция, принтер и другие. </a:t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Механизм Порт/ID: 161/UDP,162/UDP</a:t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/>
          <p:nvPr>
            <p:ph type="title"/>
          </p:nvPr>
        </p:nvSpPr>
        <p:spPr>
          <a:xfrm>
            <a:off x="1512000" y="756000"/>
            <a:ext cx="100818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Файловые протоколы: </a:t>
            </a:r>
            <a:b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FTP/TFTP</a:t>
            </a:r>
            <a:b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FTPS/SFTP</a:t>
            </a:r>
            <a:b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NFS/SMB/iSCSI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1"/>
          <p:cNvSpPr txBox="1"/>
          <p:nvPr>
            <p:ph idx="1" type="body"/>
          </p:nvPr>
        </p:nvSpPr>
        <p:spPr>
          <a:xfrm>
            <a:off x="1512000" y="3042068"/>
            <a:ext cx="91680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Протокол для передачи файлов в компьютерных сетях. Просмотр каталогов, загрузка файлов с сервера и на сервер: FTP, TFTP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Безопасная, защищенная передача файлов: SFTP, FTPS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Доступ к файловым системам в локальных сетях: NFS/SMB/iSCSI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FTP/TFTP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2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File Transfer Protocol или файловый транспортный протокол — протокол для передачи файлов с сервера с установленным программным обеспечением на клиентское устройство. FTP позволяет пользователю передавать двоичные или текстовые файлы между компьютерами в сети.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Порт/ID: 21/TCP для команд, 20/TCP для данных, 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49152-65534/TCP динамически.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Trivial File Transfer Protocol или простой протокол передачи файлов — это протокол используемый для загрузки бездисковых рабочих станций, передачи логов работы или прошивок на телекоммуникационное оборудование. 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Порт/ID: 69/UDP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FTPS/SFTP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3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File Transfer Protocol + SSL, или FTP/SSL данное расширение файлового протокола использующее криптографический протокол SSL выполняющий шифрование данных для обеспечения безопасности транспортной подсистемы.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Протокол использует для передачи служебных сообщений порт 990/TCP, а для передачи информации - 989/TCP. Данное отличие позволяет использовать стандартные порты 21 и 20/TCP для обратной совместимости протокола FTP.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SFTP или SSH File Transfer Protocol — это файловый протокол используемый для операций управления и копирования файлов через безопасное соединение протокола SSH.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Порт/ID: TCP/22.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4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32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Протоколы сетевого доступа используемые в локальных сетях: NFS/SMB</a:t>
            </a:r>
            <a:endParaRPr b="0" i="0" sz="32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4"/>
          <p:cNvSpPr txBox="1"/>
          <p:nvPr>
            <p:ph idx="1" type="body"/>
          </p:nvPr>
        </p:nvSpPr>
        <p:spPr>
          <a:xfrm>
            <a:off x="1512000" y="2955804"/>
            <a:ext cx="91680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Network File System или сетевая файловая система предоставляет возможность подключить (примонтировать) удаленную файловую систему через сеть (подключить сетевой диск). Протокол обеспечивает клиентам простой доступ к файлам и каталогам системы сервера. 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Порт/ID: UDP/2049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Server Message Block — это протокол, использующий клиент-серверную архитектуру, который используется клиентами для чтения, редактирования и записи файлов, а также обращения к службам у серверных программ в различных типах сетевого окружения.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Порт/ID: TCP/445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5"/>
          <p:cNvSpPr txBox="1"/>
          <p:nvPr>
            <p:ph type="title"/>
          </p:nvPr>
        </p:nvSpPr>
        <p:spPr>
          <a:xfrm>
            <a:off x="1512000" y="410943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iSCSI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5"/>
          <p:cNvSpPr txBox="1"/>
          <p:nvPr>
            <p:ph idx="1" type="body"/>
          </p:nvPr>
        </p:nvSpPr>
        <p:spPr>
          <a:xfrm>
            <a:off x="1512000" y="2714264"/>
            <a:ext cx="57342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iSCSI Internet Small Computer System Interface это сетевое развитие технологии SCSI. Протокол используется для подключения внешних систем хранения данных к серверам или клиентам. </a:t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Протокол поддерживает работу сетей хранения данных SAN (Storage Area Network). </a:t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Порт/ID: TCP/3260</a:t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5398" y="2268000"/>
            <a:ext cx="4596300" cy="371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6"/>
          <p:cNvSpPr txBox="1"/>
          <p:nvPr>
            <p:ph idx="1" type="body"/>
          </p:nvPr>
        </p:nvSpPr>
        <p:spPr>
          <a:xfrm>
            <a:off x="1512000" y="2070340"/>
            <a:ext cx="9168000" cy="42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POP3 (Post Office Protocol) — это протокол прикладного уровня использующийся для почтовых соединений. 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Порт/ID: TCP/110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SMTP (Simple Mail Transfer Protocol) — это протокол прикладного уровня использующийся для передачи почтовых сообщений. Сервер SMTP принимает почтовое отправление и уведомляет клиента либо сообщением об ошибке или подтверждением удачной передачи.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Порт/ID: 25/TCP, 587/TCP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465/TCP (SMTP over SSL)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6"/>
          <p:cNvSpPr txBox="1"/>
          <p:nvPr/>
        </p:nvSpPr>
        <p:spPr>
          <a:xfrm>
            <a:off x="1512000" y="232125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Почтовые протоколы: POP3/SMTP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7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Почтовые протоколы: IMAP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7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Internet Message Access Protocol это протокол прикладного уровня использующийся взаимодействия с почтовым сервером. Протокол реализует интерфейс взаимодействия с хранилищем почты на сервере, как если бы почтовые сообщения находились локально. 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Порт/ID: TCP/143 TCP/993 (IMAP over SSL)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8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Процесс доставки почты</a:t>
            </a:r>
            <a:endParaRPr/>
          </a:p>
        </p:txBody>
      </p:sp>
      <p:sp>
        <p:nvSpPr>
          <p:cNvPr id="329" name="Google Shape;329;p48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250" y="2268000"/>
            <a:ext cx="8387832" cy="448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9"/>
          <p:cNvSpPr txBox="1"/>
          <p:nvPr>
            <p:ph type="title"/>
          </p:nvPr>
        </p:nvSpPr>
        <p:spPr>
          <a:xfrm>
            <a:off x="1512000" y="134898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Протоколы управления: SSH/TELNET/RDP/RFB 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9"/>
          <p:cNvSpPr txBox="1"/>
          <p:nvPr>
            <p:ph idx="1" type="body"/>
          </p:nvPr>
        </p:nvSpPr>
        <p:spPr>
          <a:xfrm>
            <a:off x="1512000" y="2783276"/>
            <a:ext cx="103752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TELNET — это протокол прикладного уровня используемый для удаленного доступа в режиме терминала.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Порт/ID: 23/TCP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Secure Shell — «безопасная оболочка» — протокол прикладного уровня обеспечивающий возможность передачи данных по защищенному соединению. 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Порт/ID: 22/TCP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Remote Desktop Protocol — протокол прикладного уровня для управления работой ОС Windows. 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Порт/ID: 3389/TCP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RFB или Remote Framebuffe — платформа независимый протокол прикладного уровня для удалённого доступа к рабочему столу компьютера, используется утилитой VNC.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Порт/ID: 5900 до 5906/TCP для Java клиентов (5800 до 5806), подключение к клиенту 5500.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4343"/>
            <a:ext cx="1533600" cy="14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Вопросы к аудитории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528589" y="2070681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AutoNum type="arabicPeriod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Проблемы с домашней работой?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6528" y="3741514"/>
            <a:ext cx="2408664" cy="240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4219" y="0"/>
            <a:ext cx="3237781" cy="2896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0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Потоковая передача RTP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0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RTP или Real-time Transport Protocol протокол прикладного уровня используется как основной транспортный протокол для передачи голосовых и </a:t>
            </a:r>
            <a:r>
              <a:rPr lang="ru" sz="2400"/>
              <a:t>видеосообщений</a:t>
            </a: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в IP-сетях и совместно с кодеками. Для протокола RTP не задан стандартный номер порт. 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UDP-порты (16k-32k)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Используется для IP телефонии и IPTV.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1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Протоколы телефонии SIP/H.323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1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Session Initiation Protocol — протокол прикладного уровня для установления сеанса связи. Протокол используется для установления и завершения сеансов связи для обмена информацией между пользователями. 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H.323 — это стек протоколов пришедший из телефонии, реализующий сигнализацию VoIP. В настоящий момент H.323 заменяется протоколом SIP.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2"/>
          <p:cNvSpPr txBox="1"/>
          <p:nvPr>
            <p:ph type="title"/>
          </p:nvPr>
        </p:nvSpPr>
        <p:spPr>
          <a:xfrm>
            <a:off x="1512000" y="232125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WEB протоколы: HTTP/HTTPS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2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Hyper Text Transfer Protocol — это протокол передачи </a:t>
            </a:r>
            <a:r>
              <a:rPr lang="ru"/>
              <a:t>гипертекстовых</a:t>
            </a: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документов. Один из наиболее распространенных протоколов используемых в сети. 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Порт/ID: TCP/80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HyperText Transfer Protocol Secure — это безопасная версия протокола HTTP с расширением, использующая протоколы шифрования SSL или TLS, для безопасной передачи данных. 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Порт/ID: TCP/443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Web Distributed Authoring and Versioning или просто DAV — это расширение к протоколу HTTP обеспечивающее работу клиентов над файлами, а </a:t>
            </a:r>
            <a:r>
              <a:rPr lang="ru"/>
              <a:t>также</a:t>
            </a: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управление файловой структурой. Фактически расширение выполняет функции протокола FTP, с отличием в том, что используется протокол HTTP для передачи данных.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WebDAV поддерживает : HTTP и HTTPS (SSL).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7300"/>
            <a:ext cx="1219200" cy="12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3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Веб сервер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53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Веб сервер – это понятие может подразумевать аппаратную или программную составляющие.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Это компьютер на котором установлено программное обеспечение выполняющие ответы на запросы пользователей.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Веб сервер – это программа принимающая запросы от клиентских программ (браузеров), контролирующая доступ к ресурсам и генерирующая ответы на </a:t>
            </a: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запросы.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4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Работа веб сервера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54"/>
          <p:cNvSpPr txBox="1"/>
          <p:nvPr>
            <p:ph idx="1" type="body"/>
          </p:nvPr>
        </p:nvSpPr>
        <p:spPr>
          <a:xfrm>
            <a:off x="1512000" y="1109751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Когда браузер производит обращение к странице, находящейся на веб сервере, то сервер производит считывание файла или генерацию запрошенного контента и производит передачу контента клиенту.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9543" y="3554084"/>
            <a:ext cx="8277175" cy="305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5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Виды веб серверов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5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Существует два типа веб серверов: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Статический – передает запрошенный с него контент в исходном виде.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Динамический – сервер включающий в себя статический сервер и программный интерпретатор обрабатывающий файлы перед их передачей клиенту. Динамический веб сервер </a:t>
            </a:r>
            <a:r>
              <a:rPr lang="ru" sz="2400"/>
              <a:t>также</a:t>
            </a: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называют сервером приложений и баз данных.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6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Хостинг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6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Хостинг – услуга по предоставлению информационных ресурсов на внешнем сервере в сети.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Используется для публикации сайтов в интернете.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Для публикации сайта необходимо </a:t>
            </a:r>
            <a:r>
              <a:rPr lang="ru" sz="2400"/>
              <a:t>также</a:t>
            </a: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приобрести доменное имя и настроить запись на обращение к серверам хостинга.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7"/>
          <p:cNvSpPr/>
          <p:nvPr/>
        </p:nvSpPr>
        <p:spPr>
          <a:xfrm>
            <a:off x="1810122" y="711024"/>
            <a:ext cx="2061300" cy="1048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0598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ctr" dir="5400000" dist="50800">
              <a:srgbClr val="70747C">
                <a:alpha val="627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</a:pPr>
            <a:r>
              <a:rPr b="0" i="0" lang="ru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Физический хостинг (Physical hosting)</a:t>
            </a:r>
            <a:endParaRPr b="0" i="0" sz="16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p57"/>
          <p:cNvSpPr/>
          <p:nvPr/>
        </p:nvSpPr>
        <p:spPr>
          <a:xfrm>
            <a:off x="4174575" y="711024"/>
            <a:ext cx="1697700" cy="1048200"/>
          </a:xfrm>
          <a:prstGeom prst="rect">
            <a:avLst/>
          </a:prstGeom>
          <a:solidFill>
            <a:srgbClr val="B76F04"/>
          </a:solidFill>
          <a:ln cap="flat" cmpd="sng" w="25400">
            <a:solidFill>
              <a:srgbClr val="10598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ctr" dir="5400000" dist="50800">
              <a:srgbClr val="70747C">
                <a:alpha val="627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ru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Виртуальный хостинг (Virtual hosting)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7"/>
          <p:cNvSpPr/>
          <p:nvPr/>
        </p:nvSpPr>
        <p:spPr>
          <a:xfrm>
            <a:off x="6191423" y="711024"/>
            <a:ext cx="2550600" cy="1048200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rgbClr val="10598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ctr" dir="5400000" dist="50800">
              <a:srgbClr val="70747C">
                <a:alpha val="627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ru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Облачный хостинг (Public Cloud)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7"/>
          <p:cNvSpPr/>
          <p:nvPr/>
        </p:nvSpPr>
        <p:spPr>
          <a:xfrm>
            <a:off x="9290272" y="675552"/>
            <a:ext cx="2376300" cy="10836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10598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ctr" dir="5400000" dist="50800">
              <a:srgbClr val="70747C">
                <a:alpha val="627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ru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Специализированный  хостинг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7"/>
          <p:cNvSpPr/>
          <p:nvPr/>
        </p:nvSpPr>
        <p:spPr>
          <a:xfrm>
            <a:off x="1810122" y="2058236"/>
            <a:ext cx="2016300" cy="965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1059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EB Garamond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Аренда физических адресов (Dedicated hosting)</a:t>
            </a:r>
            <a:endParaRPr b="0" i="0" sz="16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07" name="Google Shape;407;p57"/>
          <p:cNvSpPr/>
          <p:nvPr/>
        </p:nvSpPr>
        <p:spPr>
          <a:xfrm>
            <a:off x="1807139" y="3199654"/>
            <a:ext cx="2016300" cy="936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1059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EB Garamond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Размещение серверов (Colocation)</a:t>
            </a:r>
            <a:endParaRPr b="0" i="0" sz="16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08" name="Google Shape;408;p57"/>
          <p:cNvSpPr/>
          <p:nvPr/>
        </p:nvSpPr>
        <p:spPr>
          <a:xfrm>
            <a:off x="4161441" y="3177246"/>
            <a:ext cx="1692000" cy="936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EB Garamond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Виртуальные сервера (VDS/VPS)</a:t>
            </a:r>
            <a:endParaRPr b="0" i="0" sz="16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09" name="Google Shape;409;p57"/>
          <p:cNvSpPr/>
          <p:nvPr/>
        </p:nvSpPr>
        <p:spPr>
          <a:xfrm>
            <a:off x="4174575" y="2058236"/>
            <a:ext cx="1697700" cy="965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EB Garamond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Виртуальный хостинг (</a:t>
            </a:r>
            <a:r>
              <a:rPr b="0" i="0" lang="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Shared)</a:t>
            </a:r>
            <a:endParaRPr b="0" i="0" sz="16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10" name="Google Shape;410;p57"/>
          <p:cNvSpPr/>
          <p:nvPr/>
        </p:nvSpPr>
        <p:spPr>
          <a:xfrm>
            <a:off x="6191422" y="2025547"/>
            <a:ext cx="2550600" cy="998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EB Garamond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Инфраструктура как сервис (laas)</a:t>
            </a:r>
            <a:endParaRPr b="0" i="0" sz="16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11" name="Google Shape;411;p57"/>
          <p:cNvSpPr/>
          <p:nvPr/>
        </p:nvSpPr>
        <p:spPr>
          <a:xfrm>
            <a:off x="6191423" y="5154165"/>
            <a:ext cx="2550600" cy="1051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EB Garamond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Программное обеспечение как  сервис (SaaS)</a:t>
            </a:r>
            <a:endParaRPr/>
          </a:p>
        </p:txBody>
      </p:sp>
      <p:sp>
        <p:nvSpPr>
          <p:cNvPr id="412" name="Google Shape;412;p57"/>
          <p:cNvSpPr/>
          <p:nvPr/>
        </p:nvSpPr>
        <p:spPr>
          <a:xfrm>
            <a:off x="6191421" y="4237713"/>
            <a:ext cx="2550600" cy="79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EB Garamond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Платформа как сервис (Paas)</a:t>
            </a:r>
            <a:endParaRPr b="0" i="0" sz="16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13" name="Google Shape;413;p57"/>
          <p:cNvSpPr/>
          <p:nvPr/>
        </p:nvSpPr>
        <p:spPr>
          <a:xfrm>
            <a:off x="6191421" y="3177336"/>
            <a:ext cx="2550600" cy="936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EB Garamond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Хранение данных как сервис (Daas)</a:t>
            </a:r>
            <a:endParaRPr b="0" i="0" sz="16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14" name="Google Shape;414;p57"/>
          <p:cNvSpPr/>
          <p:nvPr/>
        </p:nvSpPr>
        <p:spPr>
          <a:xfrm>
            <a:off x="9290272" y="2022764"/>
            <a:ext cx="2376300" cy="960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EB Garamond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Администрирование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EB Garamond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(Managed hosting)</a:t>
            </a:r>
            <a:endParaRPr b="0" i="0" sz="16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15" name="Google Shape;415;p57"/>
          <p:cNvSpPr/>
          <p:nvPr/>
        </p:nvSpPr>
        <p:spPr>
          <a:xfrm>
            <a:off x="9319816" y="3110151"/>
            <a:ext cx="2346600" cy="965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EB Garamond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Хостинг персональных данных</a:t>
            </a:r>
            <a:endParaRPr b="0" i="0" sz="16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16" name="Google Shape;416;p57"/>
          <p:cNvSpPr/>
          <p:nvPr/>
        </p:nvSpPr>
        <p:spPr>
          <a:xfrm>
            <a:off x="9326568" y="4202241"/>
            <a:ext cx="2340000" cy="79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EB Garamond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Хостинг </a:t>
            </a:r>
            <a:r>
              <a:rPr b="0" i="0" lang="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DNS</a:t>
            </a:r>
            <a:endParaRPr b="0" i="0" sz="16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17" name="Google Shape;417;p57"/>
          <p:cNvSpPr/>
          <p:nvPr/>
        </p:nvSpPr>
        <p:spPr>
          <a:xfrm>
            <a:off x="9271156" y="5266943"/>
            <a:ext cx="2395500" cy="90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EB Garamond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Парковка доменов</a:t>
            </a:r>
            <a:endParaRPr/>
          </a:p>
        </p:txBody>
      </p:sp>
      <p:cxnSp>
        <p:nvCxnSpPr>
          <p:cNvPr id="418" name="Google Shape;418;p57"/>
          <p:cNvCxnSpPr>
            <a:stCxn id="402" idx="1"/>
          </p:cNvCxnSpPr>
          <p:nvPr/>
        </p:nvCxnSpPr>
        <p:spPr>
          <a:xfrm>
            <a:off x="1810122" y="1235124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1178B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ruseller.com/lessons/les1726/images/http1-url-structure.png" id="425" name="Google Shape;42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7424" y="4932725"/>
            <a:ext cx="673417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58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Основные понятия HTTP</a:t>
            </a:r>
            <a:endParaRPr/>
          </a:p>
        </p:txBody>
      </p:sp>
      <p:sp>
        <p:nvSpPr>
          <p:cNvPr id="427" name="Google Shape;427;p58"/>
          <p:cNvSpPr txBox="1"/>
          <p:nvPr>
            <p:ph idx="1" type="body"/>
          </p:nvPr>
        </p:nvSpPr>
        <p:spPr>
          <a:xfrm>
            <a:off x="1091376" y="2061203"/>
            <a:ext cx="9936288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HyperText Transfer Protocol (протокол передачи гипертекста) протокол прикладного уровня осуществляющий передачу структурированных данных в формате HTML. </a:t>
            </a:r>
            <a:r>
              <a:rPr lang="ru" sz="2400"/>
              <a:t>Также</a:t>
            </a: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протокол позволяет передавать произвольные данные (документы/картинки/видео/музыку).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Технология является клиент серверной и использует: 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Веб сервер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Браузер/клиентское приложение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367" y="330200"/>
            <a:ext cx="10617200" cy="65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59"/>
          <p:cNvSpPr txBox="1"/>
          <p:nvPr>
            <p:ph type="ctrTitle"/>
          </p:nvPr>
        </p:nvSpPr>
        <p:spPr>
          <a:xfrm>
            <a:off x="1523167" y="2285933"/>
            <a:ext cx="9139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300"/>
              </a:spcAft>
              <a:buNone/>
            </a:pPr>
            <a:r>
              <a:rPr lang="ru" sz="2100">
                <a:solidFill>
                  <a:srgbClr val="2C2D30"/>
                </a:solidFill>
              </a:rPr>
              <a:t> </a:t>
            </a:r>
            <a:endParaRPr sz="2100">
              <a:solidFill>
                <a:srgbClr val="2C2D30"/>
              </a:solidFill>
            </a:endParaRPr>
          </a:p>
        </p:txBody>
      </p:sp>
      <p:sp>
        <p:nvSpPr>
          <p:cNvPr id="434" name="Google Shape;434;p59"/>
          <p:cNvSpPr/>
          <p:nvPr/>
        </p:nvSpPr>
        <p:spPr>
          <a:xfrm>
            <a:off x="-1066402" y="2286014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59"/>
          <p:cNvSpPr/>
          <p:nvPr/>
        </p:nvSpPr>
        <p:spPr>
          <a:xfrm>
            <a:off x="-1066402" y="3048013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59"/>
          <p:cNvSpPr/>
          <p:nvPr/>
        </p:nvSpPr>
        <p:spPr>
          <a:xfrm>
            <a:off x="-1066402" y="3810013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59"/>
          <p:cNvSpPr/>
          <p:nvPr/>
        </p:nvSpPr>
        <p:spPr>
          <a:xfrm>
            <a:off x="-1066402" y="4572013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59"/>
          <p:cNvSpPr/>
          <p:nvPr/>
        </p:nvSpPr>
        <p:spPr>
          <a:xfrm>
            <a:off x="-1066402" y="5334012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59"/>
          <p:cNvSpPr/>
          <p:nvPr/>
        </p:nvSpPr>
        <p:spPr>
          <a:xfrm>
            <a:off x="-1066402" y="6096012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   </a:t>
            </a:r>
            <a:endParaRPr sz="1900"/>
          </a:p>
        </p:txBody>
      </p:sp>
      <p:sp>
        <p:nvSpPr>
          <p:cNvPr id="440" name="Google Shape;440;p59"/>
          <p:cNvSpPr/>
          <p:nvPr/>
        </p:nvSpPr>
        <p:spPr>
          <a:xfrm>
            <a:off x="-1066402" y="1524014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59"/>
          <p:cNvSpPr/>
          <p:nvPr/>
        </p:nvSpPr>
        <p:spPr>
          <a:xfrm>
            <a:off x="-1066402" y="762015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59"/>
          <p:cNvSpPr/>
          <p:nvPr/>
        </p:nvSpPr>
        <p:spPr>
          <a:xfrm>
            <a:off x="-1066402" y="-16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59"/>
          <p:cNvSpPr/>
          <p:nvPr/>
        </p:nvSpPr>
        <p:spPr>
          <a:xfrm>
            <a:off x="3198" y="-1066900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59"/>
          <p:cNvSpPr/>
          <p:nvPr/>
        </p:nvSpPr>
        <p:spPr>
          <a:xfrm>
            <a:off x="764798" y="-1066900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59"/>
          <p:cNvSpPr/>
          <p:nvPr/>
        </p:nvSpPr>
        <p:spPr>
          <a:xfrm>
            <a:off x="15263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59"/>
          <p:cNvSpPr/>
          <p:nvPr/>
        </p:nvSpPr>
        <p:spPr>
          <a:xfrm>
            <a:off x="22879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59"/>
          <p:cNvSpPr/>
          <p:nvPr/>
        </p:nvSpPr>
        <p:spPr>
          <a:xfrm>
            <a:off x="30495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59"/>
          <p:cNvSpPr/>
          <p:nvPr/>
        </p:nvSpPr>
        <p:spPr>
          <a:xfrm>
            <a:off x="38111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59"/>
          <p:cNvSpPr/>
          <p:nvPr/>
        </p:nvSpPr>
        <p:spPr>
          <a:xfrm>
            <a:off x="45727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59"/>
          <p:cNvSpPr/>
          <p:nvPr/>
        </p:nvSpPr>
        <p:spPr>
          <a:xfrm>
            <a:off x="53343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59"/>
          <p:cNvSpPr/>
          <p:nvPr/>
        </p:nvSpPr>
        <p:spPr>
          <a:xfrm>
            <a:off x="60959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59"/>
          <p:cNvSpPr/>
          <p:nvPr/>
        </p:nvSpPr>
        <p:spPr>
          <a:xfrm>
            <a:off x="68575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59"/>
          <p:cNvSpPr/>
          <p:nvPr/>
        </p:nvSpPr>
        <p:spPr>
          <a:xfrm>
            <a:off x="76191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59"/>
          <p:cNvSpPr/>
          <p:nvPr/>
        </p:nvSpPr>
        <p:spPr>
          <a:xfrm>
            <a:off x="83807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9"/>
          <p:cNvSpPr/>
          <p:nvPr/>
        </p:nvSpPr>
        <p:spPr>
          <a:xfrm>
            <a:off x="91423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59"/>
          <p:cNvSpPr/>
          <p:nvPr/>
        </p:nvSpPr>
        <p:spPr>
          <a:xfrm>
            <a:off x="9903998" y="-1066900"/>
            <a:ext cx="7617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59"/>
          <p:cNvSpPr/>
          <p:nvPr/>
        </p:nvSpPr>
        <p:spPr>
          <a:xfrm>
            <a:off x="10665598" y="-1066900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59"/>
          <p:cNvSpPr/>
          <p:nvPr/>
        </p:nvSpPr>
        <p:spPr>
          <a:xfrm>
            <a:off x="11427198" y="-1066900"/>
            <a:ext cx="761700" cy="762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59"/>
          <p:cNvSpPr/>
          <p:nvPr/>
        </p:nvSpPr>
        <p:spPr>
          <a:xfrm>
            <a:off x="761565" y="6096015"/>
            <a:ext cx="761700" cy="762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60" name="Google Shape;460;p59"/>
          <p:cNvPicPr preferRelativeResize="0"/>
          <p:nvPr/>
        </p:nvPicPr>
        <p:blipFill rotWithShape="1">
          <a:blip r:embed="rId4">
            <a:alphaModFix/>
          </a:blip>
          <a:srcRect b="-14482" l="-19008" r="-19036" t="-14482"/>
          <a:stretch/>
        </p:blipFill>
        <p:spPr>
          <a:xfrm>
            <a:off x="761567" y="6096000"/>
            <a:ext cx="7616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9"/>
          <p:cNvSpPr/>
          <p:nvPr/>
        </p:nvSpPr>
        <p:spPr>
          <a:xfrm>
            <a:off x="761567" y="0"/>
            <a:ext cx="761700" cy="253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План урока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3"/>
          <p:cNvSpPr txBox="1"/>
          <p:nvPr>
            <p:ph idx="1" type="body"/>
          </p:nvPr>
        </p:nvSpPr>
        <p:spPr>
          <a:xfrm>
            <a:off x="1512000" y="2628000"/>
            <a:ext cx="9167999" cy="340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AutoNum type="arabicPeriod"/>
            </a:pPr>
            <a:r>
              <a:rPr lang="ru" sz="2800"/>
              <a:t>Прикладные протоколы</a:t>
            </a:r>
            <a:endParaRPr sz="2800"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AutoNum type="arabicPeriod"/>
            </a:pPr>
            <a:r>
              <a:rPr lang="ru" sz="2800"/>
              <a:t>SMTP</a:t>
            </a:r>
            <a:endParaRPr sz="2800"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AutoNum type="arabicPeriod"/>
            </a:pPr>
            <a:r>
              <a:rPr lang="ru" sz="2800"/>
              <a:t>HTTP</a:t>
            </a:r>
            <a:endParaRPr sz="2800"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AutoNum type="arabicPeriod"/>
            </a:pPr>
            <a:r>
              <a:rPr lang="ru" sz="2800"/>
              <a:t>HTML, AJAX, PHP</a:t>
            </a: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descr="Technology devices social media interaction template Free Vector" id="208" name="Google Shape;208;p3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4219" y="0"/>
            <a:ext cx="3237781" cy="2896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24820" y="4031672"/>
            <a:ext cx="2167180" cy="2274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0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1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Форматы сообщений запроса/ответа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60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message = &lt;start-line&gt;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         *(&lt;message-header&gt;)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         CRLF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         [&lt;message-body&gt;]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&lt;start-line&gt; = Request-Line | Status-Line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&lt;message-header&gt; = Field-Name ':' Field-Value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000"/>
            <a:ext cx="1533525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1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Методы HTTP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61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Существующие методы: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GET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POST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PUT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DELETE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HEAD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TRACE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OPTIONS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2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1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Коды состояния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62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1xx: Информационные сообщения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2xx: Сообщения об успехе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3xx: Перенаправление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4xx: Клиентские ошибки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5xx: Ошибки сервера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7" name="Google Shape;48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7647" y="4180412"/>
            <a:ext cx="5704141" cy="25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62"/>
          <p:cNvPicPr preferRelativeResize="0"/>
          <p:nvPr/>
        </p:nvPicPr>
        <p:blipFill rotWithShape="1">
          <a:blip r:embed="rId4">
            <a:alphaModFix/>
          </a:blip>
          <a:srcRect b="20386" l="0" r="0" t="0"/>
          <a:stretch/>
        </p:blipFill>
        <p:spPr>
          <a:xfrm>
            <a:off x="7259477" y="1669004"/>
            <a:ext cx="3840480" cy="235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3606" y="109436"/>
            <a:ext cx="5418394" cy="144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96000"/>
            <a:ext cx="1533525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3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Заголовки HTTP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63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Основные заголовки или General Headers —используются в каждом сообщение передаваемом от клиента или сервера.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Заголовки запроса или Request Headers — используются клиентом для создания запроса к веб серверу.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Заголовки ответа или Response Headers — используются сервером для создания ответа клиенту.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Заголовки сущности или Entity Headers — сопровождают каждую сущность сообщения.</a:t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4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Заголовки в HTML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64"/>
          <p:cNvSpPr txBox="1"/>
          <p:nvPr>
            <p:ph idx="1" type="body"/>
          </p:nvPr>
        </p:nvSpPr>
        <p:spPr>
          <a:xfrm>
            <a:off x="1512000" y="2628000"/>
            <a:ext cx="9844848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&lt;html&gt;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&lt;head&gt;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&lt;meta http-equiv="Content-Type" content="text/html;charset=utf8"&gt;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&lt;meta http-equiv="Content-Language" content="ru"&gt;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5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User Agent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5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User Agent — это клиентское приложение, не обязательно браузер, которое использует определённый протокол для доступа к сетевому сервису. Данный термин используют для приложений, обращающихся к сайтам или веб сервисам. Агентами называют браузеры, поисковые машины или просто пауки, мобильные телефоны и другие устройства.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6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Cookie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6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Куки -  данные переданные веб сервером клиенту, используемые каждый раз при отправке на сервер.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Сферы применения: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аутентификация пользователей;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хранения персональных настроек пользователей;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отслеживания сеансов пользователей;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мониторинг пользователей.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1664" y="170824"/>
            <a:ext cx="3314891" cy="209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7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Sessions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67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Sessions и cookies два механизма предназначенные для хранения данных пользователя при переходе между веб-страницами. Механизм отличается, тем что во время применения сессии, данные пользователя сохраняются на сервере во временном файле и могут быть извлечены при обращение к ним.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Уникальный идентификатор для сессии SID может быть передан через cookie, через НTTP-заголовок Set-Cookie или через POST/GET запросом.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8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1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HTTPS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68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HyperText Transfer Protocol Secure – веб протокол </a:t>
            </a:r>
            <a:r>
              <a:rPr lang="ru" sz="2400"/>
              <a:t>использующий</a:t>
            </a: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шифрование для передачи запросов и ответов. Работает на TCP порту 443. Использует сертификаты для обеспечения конфиденциальности передачи. Основная задача протокола защита от сетевой атаки man-in-the-middle.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8" name="Google Shape;53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1424" y="0"/>
            <a:ext cx="5370576" cy="2685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9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Области применения HTTPS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69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Почтовые сервисы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Файловые сервисы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Банковские системы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Интернет магазины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Социальные сети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Прикладной уровень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3271" y="2008415"/>
            <a:ext cx="3569400" cy="46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79999" y="1464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4"/>
          <p:cNvSpPr txBox="1"/>
          <p:nvPr>
            <p:ph idx="1" type="body"/>
          </p:nvPr>
        </p:nvSpPr>
        <p:spPr>
          <a:xfrm>
            <a:off x="638355" y="2628000"/>
            <a:ext cx="73626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Данный уровень решает задачи передачи данных от приложения в сеть. Реализуется программно.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Какие задачи решает данный уровень?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Какие протоколы относятся к данному уровню?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0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HTTP-прокси</a:t>
            </a:r>
            <a:endParaRPr/>
          </a:p>
        </p:txBody>
      </p:sp>
      <p:sp>
        <p:nvSpPr>
          <p:cNvPr id="551" name="Google Shape;551;p70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2" name="Google Shape;55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300" y="1784138"/>
            <a:ext cx="8003972" cy="479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1"/>
          <p:cNvSpPr txBox="1"/>
          <p:nvPr>
            <p:ph type="title"/>
          </p:nvPr>
        </p:nvSpPr>
        <p:spPr>
          <a:xfrm>
            <a:off x="1774825" y="115889"/>
            <a:ext cx="6985000" cy="64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HTML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71"/>
          <p:cNvSpPr txBox="1"/>
          <p:nvPr>
            <p:ph idx="1" type="body"/>
          </p:nvPr>
        </p:nvSpPr>
        <p:spPr>
          <a:xfrm>
            <a:off x="1774826" y="1268414"/>
            <a:ext cx="7561263" cy="5400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&lt;!DOCTYPE HTML PUBLIC "-//W3C//DTD HTML 4.01 Transitional//EN"&gt;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&lt;html&gt;&lt;head&gt;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&lt;meta http-equiv="Content-Type" content="text/html; charset=utf8"&gt;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&lt;link href="style.css" rel="stylesheet" type="text/css"&gt;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&lt;title&gt;Заголовок&lt;/title&gt;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&lt;/head&gt;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&lt;body&gt;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&lt;h1&gt;Hello world!&lt;/h1&gt;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&lt;!—Здесь могут быть комментарии скрытые на странице --&gt;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&lt;p&gt; Эта страница обработана браузером&lt;/p&gt;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&lt;/body&gt;&lt;/html&gt;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2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HTTP и HTML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72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&lt;form method="GET" action="srcipt.php"&gt;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Login: &lt;input type="text" name="login"&gt;&lt;br&gt;&lt;br&gt;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E-mail: &lt;input type="text" name="email"&gt;&lt;br&gt;&lt;br&gt;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&lt;input type="submit" value="Отправить"&gt; &lt;/form&gt;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Google Shape;56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000"/>
            <a:ext cx="153352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2566" y="535932"/>
            <a:ext cx="5004293" cy="2558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3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HTML+ Скриптовые языки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73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JavaScript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PHP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Python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Ruby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Perl</a:t>
            </a:r>
            <a:endParaRPr/>
          </a:p>
        </p:txBody>
      </p:sp>
      <p:pic>
        <p:nvPicPr>
          <p:cNvPr id="577" name="Google Shape;577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9230" y="2097648"/>
            <a:ext cx="5873301" cy="346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96000"/>
            <a:ext cx="1533525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4"/>
          <p:cNvSpPr txBox="1"/>
          <p:nvPr>
            <p:ph type="title"/>
          </p:nvPr>
        </p:nvSpPr>
        <p:spPr>
          <a:xfrm>
            <a:off x="1511999" y="303225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GET и POST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74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&lt;html&gt;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&lt;body&gt; &lt;form method="GET"&gt;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&lt;!--указание метода GET--&gt; Login: &lt;input type="text" name="login"&gt;</a:t>
            </a: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&lt;br&gt;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E-mail: &lt;input type="text" name="email"&gt;</a:t>
            </a:r>
            <a:r>
              <a:rPr b="0" i="0" lang="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&lt;br&gt;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&lt;input type="submit" value="Отправить"&gt; &lt;/form&gt;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&lt;?php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//С помощью суперглобального массива $_GET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//выводим принятые значения: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echo "&lt;br/&gt;login = ". $_GET['login'];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echo "&lt;br/&gt;email = ". $_GET['email'];?&gt;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&lt;/body&gt;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&lt;/html&gt;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7" name="Google Shape;58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000"/>
            <a:ext cx="1533525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5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Особенности работы технологии AJAX и протокола HTTP</a:t>
            </a:r>
            <a:endParaRPr/>
          </a:p>
        </p:txBody>
      </p:sp>
      <p:sp>
        <p:nvSpPr>
          <p:cNvPr id="595" name="Google Shape;595;p75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6" name="Google Shape;59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000"/>
            <a:ext cx="153352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9792" y="2040120"/>
            <a:ext cx="7331979" cy="1403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3680" y="3171629"/>
            <a:ext cx="5188091" cy="30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75"/>
          <p:cNvSpPr/>
          <p:nvPr/>
        </p:nvSpPr>
        <p:spPr>
          <a:xfrm>
            <a:off x="8299116" y="4268722"/>
            <a:ext cx="13295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ajax.html</a:t>
            </a:r>
            <a:endParaRPr/>
          </a:p>
        </p:txBody>
      </p:sp>
      <p:sp>
        <p:nvSpPr>
          <p:cNvPr id="600" name="Google Shape;600;p75"/>
          <p:cNvSpPr/>
          <p:nvPr/>
        </p:nvSpPr>
        <p:spPr>
          <a:xfrm>
            <a:off x="8198628" y="5041706"/>
            <a:ext cx="15304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example.php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1" name="Google Shape;601;p75"/>
          <p:cNvCxnSpPr/>
          <p:nvPr/>
        </p:nvCxnSpPr>
        <p:spPr>
          <a:xfrm rot="10800000">
            <a:off x="7918704" y="4574662"/>
            <a:ext cx="1828800" cy="0"/>
          </a:xfrm>
          <a:prstGeom prst="straightConnector1">
            <a:avLst/>
          </a:prstGeom>
          <a:noFill/>
          <a:ln cap="flat" cmpd="sng" w="9525">
            <a:solidFill>
              <a:srgbClr val="1178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02" name="Google Shape;602;p75"/>
          <p:cNvCxnSpPr/>
          <p:nvPr/>
        </p:nvCxnSpPr>
        <p:spPr>
          <a:xfrm>
            <a:off x="7918704" y="5029200"/>
            <a:ext cx="1865376" cy="0"/>
          </a:xfrm>
          <a:prstGeom prst="straightConnector1">
            <a:avLst/>
          </a:prstGeom>
          <a:noFill/>
          <a:ln cap="flat" cmpd="sng" w="9525">
            <a:solidFill>
              <a:srgbClr val="1178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03" name="Google Shape;603;p75"/>
          <p:cNvCxnSpPr/>
          <p:nvPr/>
        </p:nvCxnSpPr>
        <p:spPr>
          <a:xfrm>
            <a:off x="7918704" y="4120896"/>
            <a:ext cx="1865376" cy="0"/>
          </a:xfrm>
          <a:prstGeom prst="straightConnector1">
            <a:avLst/>
          </a:prstGeom>
          <a:noFill/>
          <a:ln cap="flat" cmpd="sng" w="9525">
            <a:solidFill>
              <a:srgbClr val="1178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04" name="Google Shape;604;p75"/>
          <p:cNvCxnSpPr/>
          <p:nvPr/>
        </p:nvCxnSpPr>
        <p:spPr>
          <a:xfrm rot="10800000">
            <a:off x="7918704" y="5458582"/>
            <a:ext cx="1828800" cy="0"/>
          </a:xfrm>
          <a:prstGeom prst="straightConnector1">
            <a:avLst/>
          </a:prstGeom>
          <a:noFill/>
          <a:ln cap="flat" cmpd="sng" w="9525">
            <a:solidFill>
              <a:srgbClr val="1178BA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1374" y="467931"/>
            <a:ext cx="6150626" cy="3983899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76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SPDY и HTTP/2</a:t>
            </a:r>
            <a:endParaRPr/>
          </a:p>
        </p:txBody>
      </p:sp>
      <p:sp>
        <p:nvSpPr>
          <p:cNvPr id="613" name="Google Shape;613;p76"/>
          <p:cNvSpPr txBox="1"/>
          <p:nvPr>
            <p:ph idx="1" type="body"/>
          </p:nvPr>
        </p:nvSpPr>
        <p:spPr>
          <a:xfrm>
            <a:off x="1426654" y="2651760"/>
            <a:ext cx="4669345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В 2015 была утверждена новая версия HTTP — HTTP/2. 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HTTP/2 уже поддерживается в популярных веб-серверах: Apache и Nginx.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Протокол SPDY это </a:t>
            </a:r>
            <a:r>
              <a:rPr lang="ru" sz="2400"/>
              <a:t>реализованный</a:t>
            </a: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Google в 2009 проект по ускорению работы HTTP. Оба протокола подразумевают необходимость поддержки и клиентом и браузером новой версии.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7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lang="ru"/>
              <a:t>Практическое</a:t>
            </a: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 задание</a:t>
            </a:r>
            <a:endParaRPr/>
          </a:p>
        </p:txBody>
      </p:sp>
      <p:sp>
        <p:nvSpPr>
          <p:cNvPr id="620" name="Google Shape;620;p77"/>
          <p:cNvSpPr txBox="1"/>
          <p:nvPr>
            <p:ph idx="1" type="body"/>
          </p:nvPr>
        </p:nvSpPr>
        <p:spPr>
          <a:xfrm>
            <a:off x="1512000" y="2628000"/>
            <a:ext cx="9613200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Работа в</a:t>
            </a:r>
            <a:r>
              <a:rPr lang="ru" sz="2800"/>
              <a:t> Wireshark, Charles Proxy.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lang="ru" sz="2800" u="sng"/>
              <a:t> </a:t>
            </a:r>
            <a:endParaRPr b="0" i="0" sz="2800" u="sng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1" name="Google Shape;621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000"/>
            <a:ext cx="153352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4219" y="0"/>
            <a:ext cx="3237781" cy="2896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8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Итоги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78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lang="ru" sz="4000">
                <a:solidFill>
                  <a:srgbClr val="4C5D6E"/>
                </a:solidFill>
              </a:rPr>
              <a:t>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lang="ru" sz="4000"/>
              <a:t> </a:t>
            </a:r>
            <a:endParaRPr b="0" i="0" sz="4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1" name="Google Shape;631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5870" y="307668"/>
            <a:ext cx="2408664" cy="240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4219" y="0"/>
            <a:ext cx="3237781" cy="2896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/>
          <p:nvPr/>
        </p:nvSpPr>
        <p:spPr>
          <a:xfrm>
            <a:off x="1219200" y="923052"/>
            <a:ext cx="10826100" cy="17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Передача запросов от клиента к серверу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Передача ответов от сервера к клиенту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Шифрование данных и идентификация абонента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Обеспечение работы сетевых служб</a:t>
            </a:r>
            <a:endParaRPr/>
          </a:p>
        </p:txBody>
      </p:sp>
      <p:pic>
        <p:nvPicPr>
          <p:cNvPr id="228" name="Google Shape;22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7300"/>
            <a:ext cx="1219200" cy="12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5"/>
          <p:cNvSpPr/>
          <p:nvPr/>
        </p:nvSpPr>
        <p:spPr>
          <a:xfrm>
            <a:off x="833887" y="2872294"/>
            <a:ext cx="10064100" cy="39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Протоколы прикладного уровня: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DNS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POP3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IMAP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SMTP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SNMP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Telnet</a:t>
            </a:r>
            <a:endParaRPr/>
          </a:p>
          <a:p>
            <a:pPr indent="-203200" lvl="0" marL="34290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SSH,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FTP,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TFTP,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RDP,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iSCSI,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RTP,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NTP.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1100" y="3085350"/>
            <a:ext cx="3733800" cy="32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5"/>
          <p:cNvSpPr txBox="1"/>
          <p:nvPr/>
        </p:nvSpPr>
        <p:spPr>
          <a:xfrm>
            <a:off x="1581012" y="80452"/>
            <a:ext cx="99957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Прикладной уровень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/>
          <p:nvPr>
            <p:ph type="title"/>
          </p:nvPr>
        </p:nvSpPr>
        <p:spPr>
          <a:xfrm>
            <a:off x="1512000" y="756000"/>
            <a:ext cx="97023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Служебные сетевые протоколы:</a:t>
            </a:r>
            <a:b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DNS/DHCP/NTP/SNMP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6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Служебные сетевые протоколы обеспечивают работоспособность сетевых сервисов. Они не передают пользовательскую информацию, но обеспечивают работу сетевых узлов. Рассмотрим подробнее наиболее популярные сетевые протоколы: DNS/DHCP/NTP.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7300"/>
            <a:ext cx="1219200" cy="12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DNS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7"/>
          <p:cNvSpPr txBox="1"/>
          <p:nvPr>
            <p:ph idx="1" type="body"/>
          </p:nvPr>
        </p:nvSpPr>
        <p:spPr>
          <a:xfrm>
            <a:off x="1511999" y="2812515"/>
            <a:ext cx="91680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DNS или система доменных имён — это сетевая служба используемая практически всеми сетевыми устройствами для получения данных о доменах. </a:t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Доменная система является распределенной базой данных, работающая с помощью клиент серверной архитектуры.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Порт/ID: 53/TCP, 53/UDP</a:t>
            </a:r>
            <a:endParaRPr/>
          </a:p>
        </p:txBody>
      </p:sp>
      <p:sp>
        <p:nvSpPr>
          <p:cNvPr descr="https://upload.wikimedia.org/wikipedia/commons/thumb/c/cb/DNS-names-ru.svg/400px-DNS-names-ru.svg.png" id="245" name="Google Shape;245;p37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7"/>
          <p:cNvSpPr txBox="1"/>
          <p:nvPr/>
        </p:nvSpPr>
        <p:spPr>
          <a:xfrm>
            <a:off x="5207478" y="1443582"/>
            <a:ext cx="3841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ru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https://geekbrains.ru/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7"/>
          <p:cNvSpPr/>
          <p:nvPr/>
        </p:nvSpPr>
        <p:spPr>
          <a:xfrm>
            <a:off x="9511626" y="839733"/>
            <a:ext cx="1984200" cy="603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7913" y="60215"/>
                </a:moveTo>
                <a:lnTo>
                  <a:pt x="-46000" y="135000"/>
                </a:lnTo>
              </a:path>
            </a:pathLst>
          </a:custGeom>
          <a:solidFill>
            <a:schemeClr val="accent1"/>
          </a:solidFill>
          <a:ln cap="flat" cmpd="sng" w="25400">
            <a:solidFill>
              <a:srgbClr val="1059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Домен первого уровня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7"/>
          <p:cNvSpPr/>
          <p:nvPr/>
        </p:nvSpPr>
        <p:spPr>
          <a:xfrm>
            <a:off x="8306723" y="119329"/>
            <a:ext cx="2148600" cy="63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6145" y="77782"/>
                </a:moveTo>
                <a:lnTo>
                  <a:pt x="-25782" y="77780"/>
                </a:lnTo>
                <a:lnTo>
                  <a:pt x="-52865" y="260521"/>
                </a:lnTo>
              </a:path>
            </a:pathLst>
          </a:custGeom>
          <a:solidFill>
            <a:schemeClr val="accent1"/>
          </a:solidFill>
          <a:ln cap="flat" cmpd="sng" w="25400">
            <a:solidFill>
              <a:srgbClr val="1059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Домен второго уровня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7"/>
          <p:cNvSpPr/>
          <p:nvPr/>
        </p:nvSpPr>
        <p:spPr>
          <a:xfrm>
            <a:off x="4318957" y="211485"/>
            <a:ext cx="1776900" cy="54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23980" y="49115"/>
                </a:moveTo>
                <a:lnTo>
                  <a:pt x="148931" y="49116"/>
                </a:lnTo>
                <a:lnTo>
                  <a:pt x="101280" y="283284"/>
                </a:lnTo>
              </a:path>
            </a:pathLst>
          </a:custGeom>
          <a:solidFill>
            <a:schemeClr val="accent1"/>
          </a:solidFill>
          <a:ln cap="flat" cmpd="sng" w="25400">
            <a:solidFill>
              <a:srgbClr val="1059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Протокол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7"/>
          <p:cNvSpPr txBox="1"/>
          <p:nvPr/>
        </p:nvSpPr>
        <p:spPr>
          <a:xfrm>
            <a:off x="5207478" y="1992758"/>
            <a:ext cx="328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ru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https://5.61.239.21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DHCP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8"/>
          <p:cNvSpPr txBox="1"/>
          <p:nvPr>
            <p:ph idx="1" type="body"/>
          </p:nvPr>
        </p:nvSpPr>
        <p:spPr>
          <a:xfrm>
            <a:off x="1512000" y="3042000"/>
            <a:ext cx="91680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Dynamic Host Configuration Protocol или протокол динамической конфигурации сетевых узлов — протокол, позволяющий узлам в компьютерной сети в автоматическом режиме получить IP-адрес и дополнительные параметры (маска сети, основной шлюз, доменный сервер и другие), нужные для работы в компьютерной сети.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Порт/ID: 67, 68/UDP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49" y="162000"/>
            <a:ext cx="44577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NTP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9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Network Time Protocol или протокол сетевого временя — сетевой протокол времени служит для синхронизации часов сетевых устройств. Корректно установленное время на всех сетевых устройствах позволяет отслеживать события по логам, которые происходили в сети. 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Протокол используется для синхронизации серверного времени машин.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Порт/ID: 123/UDP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GeekBrains">
  <a:themeElements>
    <a:clrScheme name="GeekBrains">
      <a:dk1>
        <a:srgbClr val="2C2D30"/>
      </a:dk1>
      <a:lt1>
        <a:srgbClr val="F9F9FB"/>
      </a:lt1>
      <a:dk2>
        <a:srgbClr val="4C5D6E"/>
      </a:dk2>
      <a:lt2>
        <a:srgbClr val="FFFFFF"/>
      </a:lt2>
      <a:accent1>
        <a:srgbClr val="177BBB"/>
      </a:accent1>
      <a:accent2>
        <a:srgbClr val="4DB6AC"/>
      </a:accent2>
      <a:accent3>
        <a:srgbClr val="FCC87B"/>
      </a:accent3>
      <a:accent4>
        <a:srgbClr val="C94D4C"/>
      </a:accent4>
      <a:accent5>
        <a:srgbClr val="9277C3"/>
      </a:accent5>
      <a:accent6>
        <a:srgbClr val="99A8B7"/>
      </a:accent6>
      <a:hlink>
        <a:srgbClr val="177BBB"/>
      </a:hlink>
      <a:folHlink>
        <a:srgbClr val="9277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