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f3214be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f3214be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f5f34279a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f5f34279a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f5f3a0b50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f5f3a0b50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c7dadf6c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c7dadf6c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ff3214be3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ff3214be3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f3214be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f3214be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5f3a0b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5f3a0b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5f3a0b5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5f3a0b5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5f3a0b5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f5f3a0b5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5f3a0b5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f5f3a0b5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5f3a0b5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f5f3a0b5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f5f3a0b5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f5f3a0b5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f5f3a0b50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f5f3a0b50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ru" TargetMode="External"/><Relationship Id="rId4" Type="http://schemas.openxmlformats.org/officeDocument/2006/relationships/hyperlink" Target="http://www.ru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29300" y="1714500"/>
            <a:ext cx="5138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4C5D6E"/>
                </a:solidFill>
              </a:rPr>
              <a:t>DNS-сервер BIND</a:t>
            </a:r>
            <a:endParaRPr sz="4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429325" y="3428950"/>
            <a:ext cx="456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BDC2CA"/>
                </a:solidFill>
              </a:rPr>
              <a:t>Установка и настройка Bind</a:t>
            </a:r>
            <a:endParaRPr sz="1600">
              <a:solidFill>
                <a:srgbClr val="BDC2C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429300" y="57145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BDC2CA"/>
                </a:solidFill>
              </a:rPr>
              <a:t>Linux. Администрирование серверов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3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5735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144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715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2287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2858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3429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4000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4571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5143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5714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285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68567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4279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9991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85703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type="ctrTitle"/>
          </p:nvPr>
        </p:nvSpPr>
        <p:spPr>
          <a:xfrm>
            <a:off x="3427200" y="114300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4C5D6E"/>
                </a:solidFill>
              </a:rPr>
              <a:t>Урок 6</a:t>
            </a:r>
            <a:endParaRPr b="1" sz="2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nux.png"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00" y="1389700"/>
            <a:ext cx="2364100" cy="23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2"/>
          <p:cNvSpPr txBox="1"/>
          <p:nvPr>
            <p:ph type="ctrTitle"/>
          </p:nvPr>
        </p:nvSpPr>
        <p:spPr>
          <a:xfrm>
            <a:off x="5143200" y="571450"/>
            <a:ext cx="40665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Записи PTR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Запись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C2D30"/>
                </a:solidFill>
              </a:rPr>
              <a:t>50.0.87.194.in-addr.arpa. IN PTR </a:t>
            </a:r>
            <a:r>
              <a:rPr b="1" lang="ru" sz="1600" u="sng">
                <a:solidFill>
                  <a:schemeClr val="hlink"/>
                </a:solidFill>
                <a:hlinkClick r:id="rId3"/>
              </a:rPr>
              <a:t>www.ru</a:t>
            </a:r>
            <a:endParaRPr b="1"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означает, что IP-адресу </a:t>
            </a:r>
            <a:r>
              <a:rPr b="1" lang="ru" sz="1600">
                <a:solidFill>
                  <a:srgbClr val="2C2D30"/>
                </a:solidFill>
              </a:rPr>
              <a:t>194.87.0.5</a:t>
            </a:r>
            <a:r>
              <a:rPr lang="ru" sz="1600">
                <a:solidFill>
                  <a:srgbClr val="2C2D30"/>
                </a:solidFill>
              </a:rPr>
              <a:t> соответствует каноническое доменное имя </a:t>
            </a:r>
            <a:r>
              <a:rPr lang="ru" sz="1600" u="sng">
                <a:solidFill>
                  <a:schemeClr val="hlink"/>
                </a:solidFill>
                <a:hlinkClick r:id="rId4"/>
              </a:rPr>
              <a:t>www.ru</a:t>
            </a:r>
            <a:r>
              <a:rPr lang="ru" sz="1600">
                <a:solidFill>
                  <a:srgbClr val="2C2D30"/>
                </a:solidFill>
              </a:rPr>
              <a:t>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Запись должна быть добавлена провайдером, предоставившим IP-адрес.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Запись используется SMTP-службами для проверки возможности отправить почту от вашего домена.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82" name="Google Shape;382;p22"/>
          <p:cNvPicPr preferRelativeResize="0"/>
          <p:nvPr/>
        </p:nvPicPr>
        <p:blipFill rotWithShape="1">
          <a:blip r:embed="rId5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41063"/>
            <a:ext cx="4982401" cy="42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Устанавливаем и настраиваем!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96" name="Google Shape;396;p2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16" name="Google Shape;416;p2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"/>
          <p:cNvSpPr txBox="1"/>
          <p:nvPr>
            <p:ph type="ctrTitle"/>
          </p:nvPr>
        </p:nvSpPr>
        <p:spPr>
          <a:xfrm>
            <a:off x="311700" y="744575"/>
            <a:ext cx="8520600" cy="70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600">
                <a:solidFill>
                  <a:srgbClr val="4D5D6D"/>
                </a:solidFill>
              </a:rPr>
              <a:t>Практическое задание</a:t>
            </a:r>
            <a:endParaRPr/>
          </a:p>
        </p:txBody>
      </p:sp>
      <p:sp>
        <p:nvSpPr>
          <p:cNvPr id="423" name="Google Shape;423;p24"/>
          <p:cNvSpPr txBox="1"/>
          <p:nvPr>
            <p:ph idx="1" type="subTitle"/>
          </p:nvPr>
        </p:nvSpPr>
        <p:spPr>
          <a:xfrm>
            <a:off x="1007500" y="1710075"/>
            <a:ext cx="6999300" cy="19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Настроить сервер 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</a:rPr>
              <a:t>Bind.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just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* Настроить  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</a:rPr>
              <a:t>Bind</a:t>
            </a:r>
            <a:r>
              <a:rPr lang="ru" sz="1600">
                <a:solidFill>
                  <a:srgbClr val="2C2D30"/>
                </a:solidFill>
              </a:rPr>
              <a:t> в режиме </a:t>
            </a:r>
            <a:r>
              <a:rPr b="1" lang="ru" sz="1600">
                <a:solidFill>
                  <a:srgbClr val="2C2D30"/>
                </a:solidFill>
              </a:rPr>
              <a:t>master</a:t>
            </a:r>
            <a:r>
              <a:rPr lang="ru" sz="1600">
                <a:solidFill>
                  <a:srgbClr val="2C2D30"/>
                </a:solidFill>
              </a:rPr>
              <a:t> с получением настроек из </a:t>
            </a:r>
            <a:r>
              <a:rPr b="1" lang="ru" sz="1600">
                <a:solidFill>
                  <a:srgbClr val="2C2D30"/>
                </a:solidFill>
              </a:rPr>
              <a:t>git.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участников ...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29" name="Google Shape;429;p2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35" name="Google Shape;435;p2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55" name="Google Shape;455;p2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урока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9" name="Google Shape;89;p14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DNS.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BIND.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К концу урока мы научимся устанавливать и настраивать BIND.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6" name="Google Shape;116;p1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DNS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9" name="Google Shape;149;p1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Иерархическая структура </a:t>
            </a:r>
            <a:r>
              <a:rPr lang="ru" sz="3200">
                <a:solidFill>
                  <a:srgbClr val="4C5D6E"/>
                </a:solidFill>
              </a:rPr>
              <a:t>DNS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82" name="Google Shape;182;p1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425" y="190200"/>
            <a:ext cx="7512847" cy="43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7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15" name="Google Shape;215;p17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Домены и зоны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48" name="Google Shape;248;p1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80" name="Google Shape;280;p1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000" y="42850"/>
            <a:ext cx="6877050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Ресурсные записи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C2D30"/>
                </a:solidFill>
              </a:rPr>
              <a:t>name. TTL CLASS TYPE DATA </a:t>
            </a:r>
            <a:endParaRPr b="1"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name — доменное имя.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TTL — срок хранения записи в кэше.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CLASS — всегда IN (INternet).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TYPE — тип записи (A/CNAME/MX/PTR...).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DATA — данные (зависит от TYPE).</a:t>
            </a:r>
            <a:endParaRPr sz="16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15" name="Google Shape;315;p2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Некоторые типы записей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22" name="Google Shape;322;p21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A — доменному имени сопоставить IPv4.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CNAME — доменному имени сопоставить каноническое доменное имя.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NS — доменному имени сопоставить DNS-сервер.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MX — доменному имени сопоставить доменное имя почтового сервера и приоритет.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PTR — IP-адресу, записанному в виде доменного имени (в in-addr.arpa), сопоставить каноническое доменное имя.</a:t>
            </a:r>
            <a:endParaRPr sz="16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49" name="Google Shape;349;p2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