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f3214be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f3214be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f5f3a0b50_0_7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f5f3a0b50_0_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f5f3a0b50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f5f3a0b50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f5f3a0b50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f5f3a0b50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f5f3a0b50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f5f3a0b50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f5f3a0b50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f5f3a0b50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c7db258d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c7db258d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ff3214be3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ff3214be3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f3214be3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f3214be3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5f3a0b50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5f3a0b50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5f3a0b50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f5f3a0b50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5f34279a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f5f34279a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f5f3a0b50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f5f3a0b50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f5f3a0b50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f5f3a0b50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f5f34279a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f5f34279a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f5f3a0b50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f5f3a0b50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ru" TargetMode="External"/><Relationship Id="rId4" Type="http://schemas.openxmlformats.org/officeDocument/2006/relationships/hyperlink" Target="http://www.ru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9EDF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429300" y="1714500"/>
            <a:ext cx="51387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4C5D6E"/>
                </a:solidFill>
              </a:rPr>
              <a:t>Почтовый сервер</a:t>
            </a:r>
            <a:endParaRPr sz="4000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429325" y="3428950"/>
            <a:ext cx="4567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BDC2CA"/>
                </a:solidFill>
              </a:rPr>
              <a:t>  </a:t>
            </a:r>
            <a:r>
              <a:rPr lang="ru" sz="1600">
                <a:solidFill>
                  <a:srgbClr val="ABB1B9"/>
                </a:solidFill>
              </a:rPr>
              <a:t>Установка и настройка postfix+dovecot</a:t>
            </a:r>
            <a:endParaRPr sz="1600">
              <a:solidFill>
                <a:srgbClr val="BDC2C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BDC2CA"/>
                </a:solidFill>
              </a:rPr>
              <a:t> </a:t>
            </a:r>
            <a:endParaRPr sz="1600">
              <a:solidFill>
                <a:srgbClr val="BDC2C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3429300" y="57145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BDC2CA"/>
                </a:solidFill>
              </a:rPr>
              <a:t>Linux. Администрирование серверов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23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5735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1144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1715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2287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2858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3429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4000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4571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5143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5714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6285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68567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74279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79991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85703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 txBox="1"/>
          <p:nvPr>
            <p:ph type="ctrTitle"/>
          </p:nvPr>
        </p:nvSpPr>
        <p:spPr>
          <a:xfrm>
            <a:off x="3427200" y="114300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4C5D6E"/>
                </a:solidFill>
              </a:rPr>
              <a:t>Уроки 7-8</a:t>
            </a:r>
            <a:endParaRPr b="1" sz="2000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nux.png"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00" y="1389700"/>
            <a:ext cx="2364100" cy="23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Почта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359" name="Google Shape;359;p22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2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2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2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2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2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2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2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2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2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2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2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2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2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2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2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2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2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85" name="Google Shape;385;p2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800" y="190200"/>
            <a:ext cx="7999201" cy="442417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3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3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3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3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3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3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98" name="Google Shape;398;p23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3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3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3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3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3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3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3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3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3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3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3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3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3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3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3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3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3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18" name="Google Shape;418;p23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"/>
          <p:cNvSpPr txBox="1"/>
          <p:nvPr>
            <p:ph type="ctrTitle"/>
          </p:nvPr>
        </p:nvSpPr>
        <p:spPr>
          <a:xfrm>
            <a:off x="1037450" y="5714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Почта	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25" name="Google Shape;425;p24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4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4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4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4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31" name="Google Shape;431;p24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4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4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4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 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Postfix — SMTP-сервер.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Dovecot — POP3 и IMAP-сервер.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Roundcube — веб-интерфейс. </a:t>
            </a:r>
            <a:endParaRPr sz="1600">
              <a:solidFill>
                <a:srgbClr val="2C2D3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52" name="Google Shape;452;p2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5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5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5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5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5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5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64" name="Google Shape;464;p25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5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5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5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5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5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5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5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5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5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5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5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5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5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5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5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84" name="Google Shape;484;p2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6" name="Google Shape;48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4113" y="747713"/>
            <a:ext cx="6124575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6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Устанавливаем и настраиваем!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92" name="Google Shape;492;p26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18" name="Google Shape;518;p2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 txBox="1"/>
          <p:nvPr>
            <p:ph type="ctrTitle"/>
          </p:nvPr>
        </p:nvSpPr>
        <p:spPr>
          <a:xfrm>
            <a:off x="311700" y="744575"/>
            <a:ext cx="8520600" cy="8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b="1" lang="ru" sz="3600">
                <a:solidFill>
                  <a:srgbClr val="4D5D6D"/>
                </a:solidFill>
              </a:rPr>
              <a:t>Практическое задание</a:t>
            </a:r>
            <a:endParaRPr/>
          </a:p>
        </p:txBody>
      </p:sp>
      <p:sp>
        <p:nvSpPr>
          <p:cNvPr id="525" name="Google Shape;525;p27"/>
          <p:cNvSpPr txBox="1"/>
          <p:nvPr>
            <p:ph idx="1" type="subTitle"/>
          </p:nvPr>
        </p:nvSpPr>
        <p:spPr>
          <a:xfrm>
            <a:off x="1034000" y="1855900"/>
            <a:ext cx="7026000" cy="17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К </a:t>
            </a:r>
            <a:r>
              <a:rPr b="1" lang="ru" sz="1600">
                <a:solidFill>
                  <a:srgbClr val="2C2D30"/>
                </a:solidFill>
              </a:rPr>
              <a:t>7 уроку.</a:t>
            </a:r>
            <a:endParaRPr b="1" sz="1600">
              <a:solidFill>
                <a:srgbClr val="2C2D30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 Установить и настроить </a:t>
            </a:r>
            <a:r>
              <a:rPr b="1" lang="ru" sz="1600">
                <a:solidFill>
                  <a:srgbClr val="2C2D30"/>
                </a:solidFill>
              </a:rPr>
              <a:t>Postfix.</a:t>
            </a:r>
            <a:endParaRPr b="1" sz="1600">
              <a:solidFill>
                <a:srgbClr val="2C2D30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 По возможности постараться поставить +</a:t>
            </a:r>
            <a:r>
              <a:rPr b="1" lang="ru" sz="1600">
                <a:solidFill>
                  <a:srgbClr val="2C2D30"/>
                </a:solidFill>
              </a:rPr>
              <a:t>Dovecot</a:t>
            </a:r>
            <a:r>
              <a:rPr lang="ru" sz="1600">
                <a:solidFill>
                  <a:srgbClr val="2C2D30"/>
                </a:solidFill>
              </a:rPr>
              <a:t>+Roundcube.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Обязательно приложить практическое задание, чтобы к 8 уроку преподаватель дал обратную связь.</a:t>
            </a:r>
            <a:endParaRPr sz="1600">
              <a:solidFill>
                <a:srgbClr val="2C2D3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К </a:t>
            </a:r>
            <a:r>
              <a:rPr b="1" lang="ru" sz="1600">
                <a:solidFill>
                  <a:srgbClr val="2C2D30"/>
                </a:solidFill>
              </a:rPr>
              <a:t>8 уроку</a:t>
            </a:r>
            <a:r>
              <a:rPr lang="ru" sz="1600">
                <a:solidFill>
                  <a:srgbClr val="2C2D30"/>
                </a:solidFill>
              </a:rPr>
              <a:t> отчет о полностью настроенном почтовом сервере!</a:t>
            </a:r>
            <a:endParaRPr sz="1600">
              <a:solidFill>
                <a:srgbClr val="2C2D3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8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Вопросы участников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531" name="Google Shape;531;p28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8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8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8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8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8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37" name="Google Shape;537;p28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8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8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8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8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8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8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8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8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8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8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8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8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8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8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8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8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8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8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57" name="Google Shape;557;p2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2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План урока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9" name="Google Shape;89;p14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Настраиваем </a:t>
            </a:r>
            <a:r>
              <a:rPr lang="ru" sz="1600">
                <a:solidFill>
                  <a:srgbClr val="2C2D30"/>
                </a:solidFill>
              </a:rPr>
              <a:t>DNS-зоны для почты.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Установка Postfix.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К концу урока научимся уверенно устанавливать и настраивать собственную почтовую службу.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16" name="Google Shape;116;p1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Ресурсные записи DNS для почты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49" name="Google Shape;149;p1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81" name="Google Shape;181;p1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700" y="268938"/>
            <a:ext cx="6124575" cy="55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7"/>
          <p:cNvSpPr txBox="1"/>
          <p:nvPr>
            <p:ph type="ctrTitle"/>
          </p:nvPr>
        </p:nvSpPr>
        <p:spPr>
          <a:xfrm>
            <a:off x="6166950" y="571450"/>
            <a:ext cx="2794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Добавляем запись A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Используется в </a:t>
            </a:r>
            <a:r>
              <a:rPr b="1" lang="ru" sz="1600">
                <a:solidFill>
                  <a:srgbClr val="2C2D30"/>
                </a:solidFill>
              </a:rPr>
              <a:t>WWW, ping</a:t>
            </a:r>
            <a:r>
              <a:rPr lang="ru" sz="1600">
                <a:solidFill>
                  <a:srgbClr val="2C2D30"/>
                </a:solidFill>
              </a:rPr>
              <a:t> и для других целей.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7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7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11" name="Google Shape;211;p17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15" name="Google Shape;215;p1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3" y="1376200"/>
            <a:ext cx="612457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8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8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8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8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"/>
          <p:cNvSpPr txBox="1"/>
          <p:nvPr>
            <p:ph type="ctrTitle"/>
          </p:nvPr>
        </p:nvSpPr>
        <p:spPr>
          <a:xfrm>
            <a:off x="6166950" y="571450"/>
            <a:ext cx="2794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Пример CNAME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Чтобы не писать еще раз IP-адрес.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237" name="Google Shape;237;p18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8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8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8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8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8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8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45" name="Google Shape;245;p18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8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49" name="Google Shape;249;p1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3300"/>
            <a:ext cx="612457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9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9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9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9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9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9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"/>
          <p:cNvSpPr txBox="1"/>
          <p:nvPr>
            <p:ph type="ctrTitle"/>
          </p:nvPr>
        </p:nvSpPr>
        <p:spPr>
          <a:xfrm>
            <a:off x="6166950" y="571450"/>
            <a:ext cx="2794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Пример MX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Для обработки почты.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271" name="Google Shape;271;p19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79" name="Google Shape;279;p19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9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9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83" name="Google Shape;283;p1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18988"/>
            <a:ext cx="6124575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0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0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0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0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0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0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0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0"/>
          <p:cNvSpPr txBox="1"/>
          <p:nvPr>
            <p:ph type="ctrTitle"/>
          </p:nvPr>
        </p:nvSpPr>
        <p:spPr>
          <a:xfrm>
            <a:off x="5143200" y="571450"/>
            <a:ext cx="40665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Записи PTR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Запись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2C2D30"/>
                </a:solidFill>
              </a:rPr>
              <a:t>50.0.87.194.in-addr.arpa. IN PTR </a:t>
            </a:r>
            <a:r>
              <a:rPr b="1" lang="ru" sz="1600" u="sng">
                <a:solidFill>
                  <a:schemeClr val="hlink"/>
                </a:solidFill>
                <a:hlinkClick r:id="rId3"/>
              </a:rPr>
              <a:t>www.ru</a:t>
            </a:r>
            <a:endParaRPr b="1"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означает, что IP-адресу 194.87.0.5 соответствует каноническое доменное имя </a:t>
            </a:r>
            <a:r>
              <a:rPr lang="ru" sz="1600" u="sng">
                <a:solidFill>
                  <a:schemeClr val="hlink"/>
                </a:solidFill>
                <a:hlinkClick r:id="rId4"/>
              </a:rPr>
              <a:t>www.ru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Запись должна быть добавлена провайдером, предоставившим IP-адрес.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Запись используется SMTP-службами, чтобы проверить возможность отправить почту от вашего домена.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305" name="Google Shape;305;p20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0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0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0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0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0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0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13" name="Google Shape;313;p20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0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17" name="Google Shape;317;p20"/>
          <p:cNvPicPr preferRelativeResize="0"/>
          <p:nvPr/>
        </p:nvPicPr>
        <p:blipFill rotWithShape="1">
          <a:blip r:embed="rId5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41063"/>
            <a:ext cx="4982401" cy="42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1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1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1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1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1"/>
          <p:cNvSpPr txBox="1"/>
          <p:nvPr>
            <p:ph type="ctrTitle"/>
          </p:nvPr>
        </p:nvSpPr>
        <p:spPr>
          <a:xfrm>
            <a:off x="6166950" y="571450"/>
            <a:ext cx="2794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Указываем домен у VDS-хостинга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Запись</a:t>
            </a:r>
            <a:r>
              <a:rPr b="1" lang="ru" sz="1600">
                <a:solidFill>
                  <a:srgbClr val="2C2D30"/>
                </a:solidFill>
              </a:rPr>
              <a:t> PTR </a:t>
            </a:r>
            <a:r>
              <a:rPr lang="ru" sz="1600">
                <a:solidFill>
                  <a:srgbClr val="2C2D30"/>
                </a:solidFill>
              </a:rPr>
              <a:t>они обновят сами.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339" name="Google Shape;339;p21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1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1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1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1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51" name="Google Shape;351;p2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976250"/>
            <a:ext cx="6124575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