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6a65ce15a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6a65ce15a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36a65ce15a_0_2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36a65ce15a_0_2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ff3214be3_0_4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ff3214be3_0_4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36a65ce15a_0_3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8" name="Google Shape;458;g36a65ce15a_0_3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36a65ce15a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36a65ce15a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36a65ce15a_0_4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36a65ce15a_0_4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36a65ce15a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36a65ce15a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6a65ce15a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36a65ce15a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36a65ce15a_0_5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36a65ce15a_0_5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36a65ce15a_0_5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1" name="Google Shape;661;g36a65ce15a_0_5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e1ae65ba3_1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e1ae65ba3_1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36a65ce15a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36a65ce15a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1e1ae65ba3_1_14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1e1ae65ba3_1_14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g36a65ce15a_0_6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2" name="Google Shape;762;g36a65ce15a_0_6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36a65ce15a_0_6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6" name="Google Shape;796;g36a65ce15a_0_6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6a65ce15a_0_5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0" name="Google Shape;830;g36a65ce15a_0_5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36a65ce15a_0_6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36a65ce15a_0_6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g3fc9c9c21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7" name="Google Shape;897;g3fc9c9c21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g36a65ce15a_0_7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0" name="Google Shape;930;g36a65ce15a_0_7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2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g36a65ce15a_0_7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4" name="Google Shape;964;g36a65ce15a_0_7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6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1e1ae65ba3_1_7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8" name="Google Shape;998;g1e1ae65ba3_1_7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6a65ce15a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6a65ce15a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6a65ce15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6a65ce15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a65ce15a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a65ce15a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6a65ce15a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6a65ce15a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6a65ce15a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6a65ce15a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6a65ce15a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6a65ce15a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6a65ce15a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36a65ce15a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www.wireshark.org/docs/wsug_html/" TargetMode="External"/><Relationship Id="rId4" Type="http://schemas.openxmlformats.org/officeDocument/2006/relationships/hyperlink" Target="http://www.tcpdump.org/" TargetMode="External"/><Relationship Id="rId5" Type="http://schemas.openxmlformats.org/officeDocument/2006/relationships/hyperlink" Target="http://bit.ly/1DOvIkD" TargetMode="External"/><Relationship Id="rId6" Type="http://schemas.openxmlformats.org/officeDocument/2006/relationships/hyperlink" Target="http://rfuk.ru/head_28.html" TargetMode="External"/><Relationship Id="rId7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 в анализ сетевого трафика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BDC2CA"/>
                </a:solidFill>
              </a:rPr>
              <a:t>Сетевые атаки. Введение в Kali Linux. Анализ сетевого трафика. Wireshark, tcpdump</a:t>
            </a:r>
            <a:endParaRPr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Сетевая безопасность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1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101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</a:t>
            </a:r>
            <a:r>
              <a:rPr i="1" lang="ru">
                <a:solidFill>
                  <a:srgbClr val="2C2D30"/>
                </a:solidFill>
              </a:rPr>
              <a:t>о расположению субъекта атаки относительно атакуемого объекта:</a:t>
            </a:r>
            <a:endParaRPr i="1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внутрисегментное;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межсегментное.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360" name="Google Shape;360;p22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61" name="Google Shape;361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7" name="Google Shape;387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По уровням модели  OSI/ISO:</a:t>
            </a:r>
            <a:endParaRPr i="1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Физический.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Канальный.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Сетевой.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Транспортный.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Сеансовый.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Представления.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Прикладной.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394" name="Google Shape;394;p23"/>
          <p:cNvSpPr txBox="1"/>
          <p:nvPr>
            <p:ph type="ctrTitle"/>
          </p:nvPr>
        </p:nvSpPr>
        <p:spPr>
          <a:xfrm>
            <a:off x="1142400" y="571500"/>
            <a:ext cx="68544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95" name="Google Shape;395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21" name="Google Shape;421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3" name="Google Shape;453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4" name="Google Shape;454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55" name="Google Shape;45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26509" y="0"/>
            <a:ext cx="434246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25"/>
          <p:cNvSpPr txBox="1"/>
          <p:nvPr>
            <p:ph type="ctrTitle"/>
          </p:nvPr>
        </p:nvSpPr>
        <p:spPr>
          <a:xfrm>
            <a:off x="1142400" y="571500"/>
            <a:ext cx="7278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Типичные сценарии проведения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61" name="Google Shape;461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7" name="Google Shape;487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8" name="Google Shape;488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494" name="Google Shape;494;p26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95" name="Google Shape;495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21" name="Google Shape;521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2" name="Google Shape;522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2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Внутренняя разведка.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528" name="Google Shape;528;p27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29" name="Google Shape;529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55" name="Google Shape;555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6" name="Google Shape;556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2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Внутренняя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Атака.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562" name="Google Shape;562;p28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63" name="Google Shape;563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89" name="Google Shape;589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90" name="Google Shape;590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2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Внутренняя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Атака.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Сокрытие следов.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596" name="Google Shape;596;p29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97" name="Google Shape;597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23" name="Google Shape;623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4" name="Google Shape;624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3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Внутренняя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Атака:</a:t>
            </a:r>
            <a:endParaRPr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Оставить лазейку.</a:t>
            </a:r>
            <a:endParaRPr sz="1600">
              <a:solidFill>
                <a:srgbClr val="2C2D3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Сокрытие следов.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630" name="Google Shape;630;p30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31" name="Google Shape;631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7" name="Google Shape;637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4" name="Google Shape;644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57" name="Google Shape;657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8" name="Google Shape;658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3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Внешняя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Внутренняя разведка.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Атака:</a:t>
            </a:r>
            <a:endParaRPr>
              <a:solidFill>
                <a:srgbClr val="2C2D30"/>
              </a:solidFill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lphaLcPeriod"/>
            </a:pPr>
            <a:r>
              <a:rPr lang="ru" sz="1600">
                <a:solidFill>
                  <a:srgbClr val="2C2D30"/>
                </a:solidFill>
              </a:rPr>
              <a:t>Оставить лазейку.</a:t>
            </a:r>
            <a:endParaRPr sz="16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Сокрытие следов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$$$ PROFIT.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664" name="Google Shape;664;p31"/>
          <p:cNvSpPr txBox="1"/>
          <p:nvPr>
            <p:ph type="ctrTitle"/>
          </p:nvPr>
        </p:nvSpPr>
        <p:spPr>
          <a:xfrm>
            <a:off x="9969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Сценарий атаки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65" name="Google Shape;665;p3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3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3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3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3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71" name="Google Shape;671;p3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3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3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3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3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3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3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3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3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3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3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91" name="Google Shape;691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2" name="Google Shape;692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Классификация сетевых атак.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Типичные сценарии атак.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Введение в Kali Linux.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Анализ сетевого трафика.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Работа в Wireshark, tcpdump.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научимся анализировать сетевой трафик.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3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Анализ сетевого трафика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98" name="Google Shape;698;p3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3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3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3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3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3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04" name="Google Shape;704;p3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3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3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3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3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3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3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3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3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3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3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3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6" name="Google Shape;716;p3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3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3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3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3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1" name="Google Shape;721;p3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3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24" name="Google Shape;724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5" name="Google Shape;725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33"/>
          <p:cNvSpPr txBox="1"/>
          <p:nvPr>
            <p:ph type="ctrTitle"/>
          </p:nvPr>
        </p:nvSpPr>
        <p:spPr>
          <a:xfrm>
            <a:off x="1142375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Анализ сетевого трафика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31" name="Google Shape;731;p33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Сетевой анализатор трафика (сниффер)</a:t>
            </a:r>
            <a:endParaRPr sz="1800">
              <a:solidFill>
                <a:srgbClr val="2C2D30"/>
              </a:solidFill>
            </a:endParaRPr>
          </a:p>
          <a:p>
            <a:pPr indent="-3175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800">
                <a:solidFill>
                  <a:srgbClr val="2C2D30"/>
                </a:solidFill>
              </a:rPr>
              <a:t>от англ. sniff — нюхать.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Примеры:</a:t>
            </a:r>
            <a:endParaRPr sz="1800">
              <a:solidFill>
                <a:srgbClr val="2C2D30"/>
              </a:solidFill>
            </a:endParaRPr>
          </a:p>
          <a:p>
            <a:pPr indent="-3429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○"/>
            </a:pPr>
            <a:r>
              <a:rPr lang="ru" sz="1800">
                <a:solidFill>
                  <a:srgbClr val="2C2D30"/>
                </a:solidFill>
              </a:rPr>
              <a:t>wireshark;</a:t>
            </a:r>
            <a:endParaRPr sz="1800">
              <a:solidFill>
                <a:srgbClr val="2C2D30"/>
              </a:solidFill>
            </a:endParaRPr>
          </a:p>
          <a:p>
            <a:pPr indent="-3429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○"/>
            </a:pPr>
            <a:r>
              <a:rPr lang="ru" sz="1800">
                <a:solidFill>
                  <a:srgbClr val="2C2D30"/>
                </a:solidFill>
              </a:rPr>
              <a:t>tcpdump.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732" name="Google Shape;732;p33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3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3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33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33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33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38" name="Google Shape;738;p33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3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33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33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3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33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3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33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33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33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3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33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3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33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33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3" name="Google Shape;753;p33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4" name="Google Shape;754;p33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33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33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58" name="Google Shape;758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9" name="Google Shape;759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34"/>
          <p:cNvSpPr txBox="1"/>
          <p:nvPr>
            <p:ph type="ctrTitle"/>
          </p:nvPr>
        </p:nvSpPr>
        <p:spPr>
          <a:xfrm>
            <a:off x="1142375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Трафик перехватывае</a:t>
            </a:r>
            <a:r>
              <a:rPr lang="ru" sz="3200">
                <a:solidFill>
                  <a:srgbClr val="4C5D6E"/>
                </a:solidFill>
              </a:rPr>
              <a:t>тся</a:t>
            </a:r>
            <a:r>
              <a:rPr lang="ru" sz="3200">
                <a:solidFill>
                  <a:srgbClr val="4C5D6E"/>
                </a:solidFill>
              </a:rPr>
              <a:t>: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65" name="Google Shape;765;p34"/>
          <p:cNvSpPr txBox="1"/>
          <p:nvPr>
            <p:ph type="ctrTitle"/>
          </p:nvPr>
        </p:nvSpPr>
        <p:spPr>
          <a:xfrm>
            <a:off x="1142375" y="2286000"/>
            <a:ext cx="736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прослушиванием сетевого интерфейса;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сниффером в разрыве канала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ответвлением трафика и направлением его копии на сниффер;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атакой на канальном или сетевом уровне.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766" name="Google Shape;766;p34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34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8" name="Google Shape;768;p34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34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34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34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72" name="Google Shape;772;p34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34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34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34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34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34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8" name="Google Shape;778;p34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34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34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34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34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34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34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34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34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p34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34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34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34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3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92" name="Google Shape;792;p3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3" name="Google Shape;793;p3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5"/>
          <p:cNvSpPr txBox="1"/>
          <p:nvPr>
            <p:ph type="ctrTitle"/>
          </p:nvPr>
        </p:nvSpPr>
        <p:spPr>
          <a:xfrm>
            <a:off x="1142375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Схема анализа сетевого трафика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99" name="Google Shape;799;p35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35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35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35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35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35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05" name="Google Shape;805;p35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35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35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35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35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35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35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35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35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35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35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35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35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35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35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35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35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35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35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3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25" name="Google Shape;825;p3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6" name="Google Shape;826;p3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7" name="Google Shape;827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68623" y="1632500"/>
            <a:ext cx="5054067" cy="31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3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Инструменты, которые понадобятся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33" name="Google Shape;833;p3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3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3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3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3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3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39" name="Google Shape;839;p3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3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3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3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3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3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3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3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3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3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59" name="Google Shape;859;p3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60" name="Google Shape;860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64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3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Инструменты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66" name="Google Shape;866;p37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>
                <a:solidFill>
                  <a:srgbClr val="2C2D30"/>
                </a:solidFill>
              </a:rPr>
              <a:t>Kali Linux:</a:t>
            </a:r>
            <a:endParaRPr sz="1800">
              <a:solidFill>
                <a:srgbClr val="2C2D30"/>
              </a:solidFill>
            </a:endParaRPr>
          </a:p>
          <a:p>
            <a:pPr indent="-3175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400"/>
              <a:buChar char="○"/>
            </a:pPr>
            <a:r>
              <a:rPr lang="ru" sz="1800">
                <a:solidFill>
                  <a:srgbClr val="2C2D30"/>
                </a:solidFill>
              </a:rPr>
              <a:t>Wireshark;</a:t>
            </a:r>
            <a:endParaRPr sz="1800">
              <a:solidFill>
                <a:srgbClr val="2C2D30"/>
              </a:solidFill>
            </a:endParaRPr>
          </a:p>
          <a:p>
            <a:pPr indent="-342900" lvl="1" marL="9144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○"/>
            </a:pPr>
            <a:r>
              <a:rPr lang="ru" sz="1800">
                <a:solidFill>
                  <a:srgbClr val="2C2D30"/>
                </a:solidFill>
              </a:rPr>
              <a:t>tcpdump.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867" name="Google Shape;867;p3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3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3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3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3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3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73" name="Google Shape;873;p3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3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3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3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3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3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3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3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3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2" name="Google Shape;882;p3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3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4" name="Google Shape;884;p3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5" name="Google Shape;885;p3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3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3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3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3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0" name="Google Shape;890;p3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3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3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93" name="Google Shape;893;p3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4" name="Google Shape;894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38"/>
          <p:cNvSpPr txBox="1"/>
          <p:nvPr>
            <p:ph type="ctrTitle"/>
          </p:nvPr>
        </p:nvSpPr>
        <p:spPr>
          <a:xfrm>
            <a:off x="1142400" y="571500"/>
            <a:ext cx="7278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00" name="Google Shape;900;p3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3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3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3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3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3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06" name="Google Shape;906;p3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3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3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3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3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3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3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3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p3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5" name="Google Shape;915;p3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6" name="Google Shape;916;p3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3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3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3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3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3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3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3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3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5" name="Google Shape;925;p3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26" name="Google Shape;926;p3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27" name="Google Shape;927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39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Полезные ссылки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33" name="Google Shape;933;p39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 u="sng">
                <a:solidFill>
                  <a:schemeClr val="hlink"/>
                </a:solidFill>
                <a:hlinkClick r:id="rId3"/>
              </a:rPr>
              <a:t>https://www.wireshark.org/docs/wsug_html/</a:t>
            </a:r>
            <a:r>
              <a:rPr lang="ru" sz="1800">
                <a:solidFill>
                  <a:srgbClr val="2C2D30"/>
                </a:solidFill>
              </a:rPr>
              <a:t>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 u="sng">
                <a:solidFill>
                  <a:schemeClr val="hlink"/>
                </a:solidFill>
                <a:hlinkClick r:id="rId4"/>
              </a:rPr>
              <a:t>http://www.tcpdump.org/</a:t>
            </a:r>
            <a:r>
              <a:rPr lang="ru" sz="1800">
                <a:solidFill>
                  <a:srgbClr val="2C2D30"/>
                </a:solidFill>
              </a:rPr>
              <a:t>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 u="sng">
                <a:solidFill>
                  <a:schemeClr val="hlink"/>
                </a:solidFill>
                <a:hlinkClick r:id="rId5"/>
              </a:rPr>
              <a:t>http://bit.ly/1DOvIkD</a:t>
            </a:r>
            <a:r>
              <a:rPr lang="ru" sz="1800">
                <a:solidFill>
                  <a:srgbClr val="2C2D30"/>
                </a:solidFill>
              </a:rPr>
              <a:t>.</a:t>
            </a:r>
            <a:endParaRPr sz="18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 sz="1800" u="sng">
                <a:solidFill>
                  <a:schemeClr val="hlink"/>
                </a:solidFill>
                <a:hlinkClick r:id="rId6"/>
              </a:rPr>
              <a:t>http://rfuk.ru/head_28.html</a:t>
            </a:r>
            <a:r>
              <a:rPr lang="ru" sz="1800">
                <a:solidFill>
                  <a:srgbClr val="2C2D30"/>
                </a:solidFill>
              </a:rPr>
              <a:t>.</a:t>
            </a:r>
            <a:endParaRPr sz="18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934" name="Google Shape;934;p39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39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39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39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39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39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40" name="Google Shape;940;p39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39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39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39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39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39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39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7" name="Google Shape;947;p39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8" name="Google Shape;948;p39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39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39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39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2" name="Google Shape;952;p39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39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p39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39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39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39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39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3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60" name="Google Shape;960;p39"/>
          <p:cNvPicPr preferRelativeResize="0"/>
          <p:nvPr/>
        </p:nvPicPr>
        <p:blipFill rotWithShape="1">
          <a:blip r:embed="rId7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61" name="Google Shape;961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40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Практическое задание</a:t>
            </a:r>
            <a:r>
              <a:rPr lang="ru" sz="3200">
                <a:solidFill>
                  <a:srgbClr val="4C5D6E"/>
                </a:solidFill>
              </a:rPr>
              <a:t>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67" name="Google Shape;967;p40"/>
          <p:cNvSpPr txBox="1"/>
          <p:nvPr>
            <p:ph type="ctrTitle"/>
          </p:nvPr>
        </p:nvSpPr>
        <p:spPr>
          <a:xfrm>
            <a:off x="1142375" y="1785950"/>
            <a:ext cx="7329300" cy="25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just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Ознакомиться с кодировкой </a:t>
            </a:r>
            <a:r>
              <a:rPr b="1" lang="ru">
                <a:solidFill>
                  <a:srgbClr val="2C2D30"/>
                </a:solidFill>
              </a:rPr>
              <a:t>base64</a:t>
            </a:r>
            <a:r>
              <a:rPr lang="ru">
                <a:solidFill>
                  <a:srgbClr val="2C2D30"/>
                </a:solidFill>
              </a:rPr>
              <a:t>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just"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Провести аудит сетевого трафика:</a:t>
            </a:r>
            <a:endParaRPr>
              <a:solidFill>
                <a:srgbClr val="2C2D30"/>
              </a:solidFill>
            </a:endParaRPr>
          </a:p>
          <a:p>
            <a:pPr indent="-330200" lvl="1" marL="9144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Скачать дамп </a:t>
            </a:r>
            <a:r>
              <a:rPr b="1" lang="ru" sz="1600">
                <a:solidFill>
                  <a:srgbClr val="2C2D30"/>
                </a:solidFill>
              </a:rPr>
              <a:t>.pcap</a:t>
            </a:r>
            <a:r>
              <a:rPr lang="ru" sz="1600">
                <a:solidFill>
                  <a:srgbClr val="2C2D30"/>
                </a:solidFill>
              </a:rPr>
              <a:t>, приложенный к уроку;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Проанализировать трафик, найти секретное послание;	</a:t>
            </a:r>
            <a:endParaRPr sz="1600">
              <a:solidFill>
                <a:srgbClr val="2C2D30"/>
              </a:solidFill>
            </a:endParaRPr>
          </a:p>
          <a:p>
            <a:pPr indent="-330200" lvl="1" marL="9144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○"/>
            </a:pPr>
            <a:r>
              <a:rPr lang="ru" sz="1600">
                <a:solidFill>
                  <a:srgbClr val="2C2D30"/>
                </a:solidFill>
              </a:rPr>
              <a:t>Отчет приложить к домашнему заданию*.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just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1" lang="ru">
                <a:solidFill>
                  <a:srgbClr val="2C2D30"/>
                </a:solidFill>
              </a:rPr>
              <a:t>* Задание сложное, совместная работа не возбраняется.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just">
              <a:spcBef>
                <a:spcPts val="600"/>
              </a:spcBef>
              <a:spcAft>
                <a:spcPts val="6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Ознакомиться со статьями 28, 272, 273, 274 Уголовного кодекса.</a:t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968" name="Google Shape;968;p40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40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40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40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40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40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74" name="Google Shape;974;p40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40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40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0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0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40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40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0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40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40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4" name="Google Shape;984;p40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40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40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40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40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40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40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40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40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4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94" name="Google Shape;994;p4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95" name="Google Shape;995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99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4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01" name="Google Shape;1001;p4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2" name="Google Shape;1002;p4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4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4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5" name="Google Shape;1005;p4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4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07" name="Google Shape;1007;p4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4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9" name="Google Shape;1009;p4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0" name="Google Shape;1010;p4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4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2" name="Google Shape;1012;p4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3" name="Google Shape;1013;p4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4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5" name="Google Shape;1015;p4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6" name="Google Shape;1016;p4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4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4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9" name="Google Shape;1019;p4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0" name="Google Shape;1020;p4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4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4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4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4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4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6" name="Google Shape;1026;p4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27" name="Google Shape;1027;p4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8" name="Google Shape;1028;p4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7278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В зависимости от объекта: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а</a:t>
            </a:r>
            <a:r>
              <a:rPr lang="ru">
                <a:solidFill>
                  <a:srgbClr val="2C2D30"/>
                </a:solidFill>
              </a:rPr>
              <a:t>така на инфраструктуру;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а</a:t>
            </a:r>
            <a:r>
              <a:rPr lang="ru">
                <a:solidFill>
                  <a:srgbClr val="2C2D30"/>
                </a:solidFill>
              </a:rPr>
              <a:t>така на телекоммуникационные службы.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3" name="Google Shape;183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По характеру воздействия</a:t>
            </a:r>
            <a:r>
              <a:rPr i="1" lang="ru">
                <a:solidFill>
                  <a:srgbClr val="2C2D30"/>
                </a:solidFill>
              </a:rPr>
              <a:t>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пассивное;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активное.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90" name="Google Shape;190;p1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1" name="Google Shape;191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7" name="Google Shape;217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</a:t>
            </a:r>
            <a:r>
              <a:rPr i="1" lang="ru">
                <a:solidFill>
                  <a:srgbClr val="2C2D30"/>
                </a:solidFill>
              </a:rPr>
              <a:t>о цели воздействия: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Три</a:t>
            </a:r>
            <a:r>
              <a:rPr lang="ru">
                <a:solidFill>
                  <a:srgbClr val="2C2D30"/>
                </a:solidFill>
              </a:rPr>
              <a:t> цели. Знаете, какие?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24" name="Google Shape;224;p1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1" name="Google Shape;251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</a:t>
            </a:r>
            <a:r>
              <a:rPr i="1" lang="ru">
                <a:solidFill>
                  <a:srgbClr val="2C2D30"/>
                </a:solidFill>
              </a:rPr>
              <a:t>о цели воздействия: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конфиденциальность;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целостность: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работоспособность.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258" name="Google Shape;258;p1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9" name="Google Shape;259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5" name="Google Shape;285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По условию начала</a:t>
            </a:r>
            <a:r>
              <a:rPr i="1" lang="ru">
                <a:solidFill>
                  <a:srgbClr val="2C2D30"/>
                </a:solidFill>
              </a:rPr>
              <a:t>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атака после запроса от атакуемого объекта;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атака после наступления ожидаемого события на атакуемом объекте;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безусловная атака;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292" name="Google Shape;292;p2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3" name="Google Shape;293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9" name="Google Shape;319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По наличию обратной связи:</a:t>
            </a:r>
            <a:endParaRPr i="1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с обратной связью;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однонаправленная атака.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326" name="Google Shape;326;p21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Классификация сетевых атак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7" name="Google Shape;327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3" name="Google Shape;353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