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schemas.openxmlformats.org/officeDocument/2006/relationships/slide" Target="slides/slide2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6fd22e814_1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36fd22e814_1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36fd22e814_1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36fd22e814_1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36fd22e814_1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3" name="Google Shape;423;g36fd22e814_1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36a65ce15a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36a65ce15a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36fd22e814_1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36fd22e814_1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36fd22e814_1_2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4" name="Google Shape;524;g36fd22e814_1_2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36fd22e814_1_2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8" name="Google Shape;558;g36fd22e814_1_2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36fd22e814_1_3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36fd22e814_1_3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g36fd22e814_1_3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6" name="Google Shape;626;g36fd22e814_1_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8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g36a65ce15a_0_7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0" name="Google Shape;660;g36a65ce15a_0_7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e1f529b0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e1f529b0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36a65ce15a_0_7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36a65ce15a_0_7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g1e1ae65ba3_1_7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9" name="Google Shape;729;g1e1ae65ba3_1_7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e1ae65ba3_1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e1ae65ba3_1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6a65ce15a_0_2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6a65ce15a_0_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6a65ce15a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6a65ce15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6fd22e814_1_3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6fd22e814_1_3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6fd22e814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6fd22e814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6a65ce15a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6a65ce15a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6fd22e814_1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36fd22e814_1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600"/>
            </a:lvl1pPr>
            <a:lvl2pPr lvl="1" algn="ctr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1" Type="http://schemas.openxmlformats.org/officeDocument/2006/relationships/hyperlink" Target="https://zmap.io/" TargetMode="External"/><Relationship Id="rId10" Type="http://schemas.openxmlformats.org/officeDocument/2006/relationships/hyperlink" Target="http://www.shodanhq.com/" TargetMode="External"/><Relationship Id="rId13" Type="http://schemas.openxmlformats.org/officeDocument/2006/relationships/hyperlink" Target="https://events.yandex.ru/lib/talks/2334/" TargetMode="External"/><Relationship Id="rId12" Type="http://schemas.openxmlformats.org/officeDocument/2006/relationships/hyperlink" Target="https://ru.wikipedia.org/wiki/Heartbleed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Relationship Id="rId4" Type="http://schemas.openxmlformats.org/officeDocument/2006/relationships/hyperlink" Target="http://nmap.org/" TargetMode="External"/><Relationship Id="rId9" Type="http://schemas.openxmlformats.org/officeDocument/2006/relationships/hyperlink" Target="http://www.shodan.io" TargetMode="External"/><Relationship Id="rId14" Type="http://schemas.openxmlformats.org/officeDocument/2006/relationships/hyperlink" Target="https://events.yandex.ru/lib/talks/5531/" TargetMode="External"/><Relationship Id="rId5" Type="http://schemas.openxmlformats.org/officeDocument/2006/relationships/hyperlink" Target="http://nmap.org/" TargetMode="External"/><Relationship Id="rId6" Type="http://schemas.openxmlformats.org/officeDocument/2006/relationships/hyperlink" Target="http://nmap.org/book/idlescan.html" TargetMode="External"/><Relationship Id="rId7" Type="http://schemas.openxmlformats.org/officeDocument/2006/relationships/hyperlink" Target="http://nmap.org/nsedoc/index.html" TargetMode="External"/><Relationship Id="rId8" Type="http://schemas.openxmlformats.org/officeDocument/2006/relationships/hyperlink" Target="http://www.shodanhq.com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Пассивные сетевые атаки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BDC2CA"/>
                </a:solidFill>
              </a:rPr>
              <a:t>Пассивные сетевые атаки. Сканирование портов. Определение ОС и ПО на удаленном хосте.</a:t>
            </a:r>
            <a:endParaRPr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BDC2CA"/>
                </a:solidFill>
              </a:rPr>
              <a:t>Сетевая безопасность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2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475" y="810100"/>
            <a:ext cx="2876550" cy="287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Скрытая атака по FTP (FTP Bounce Attack);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Dumb host scan;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Сканирование через proxy-сервер.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358" name="Google Shape;358;p22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Методы «невидимого» удаленного сканирования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59" name="Google Shape;359;p2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2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65" name="Google Shape;365;p2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2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2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85" name="Google Shape;385;p2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p2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23"/>
          <p:cNvSpPr txBox="1"/>
          <p:nvPr>
            <p:ph type="ctrTitle"/>
          </p:nvPr>
        </p:nvSpPr>
        <p:spPr>
          <a:xfrm>
            <a:off x="152300" y="640450"/>
            <a:ext cx="375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Dumb host scan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92" name="Google Shape;392;p2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2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2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98" name="Google Shape;398;p2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2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2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2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2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2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2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2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2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2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2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2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2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18" name="Google Shape;418;p2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2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20" name="Google Shape;420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04701" y="371327"/>
            <a:ext cx="4990825" cy="45178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4"/>
          <p:cNvSpPr txBox="1"/>
          <p:nvPr>
            <p:ph type="ctrTitle"/>
          </p:nvPr>
        </p:nvSpPr>
        <p:spPr>
          <a:xfrm>
            <a:off x="847500" y="571500"/>
            <a:ext cx="7573800" cy="4000500"/>
          </a:xfrm>
          <a:prstGeom prst="rect">
            <a:avLst/>
          </a:prstGeom>
          <a:noFill/>
          <a:ln>
            <a:noFill/>
          </a:ln>
          <a:effectLst>
            <a:outerShdw rotWithShape="0" algn="bl" dist="47625">
              <a:srgbClr val="000000">
                <a:alpha val="50000"/>
              </a:srgbClr>
            </a:outerShdw>
            <a:reflection blurRad="0" dir="5400000" dist="771525" endA="0" fadeDir="5400012" kx="0" rotWithShape="0" algn="bl" stPos="0" sy="-100000" ky="0"/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4800">
                <a:solidFill>
                  <a:srgbClr val="FFFFFF"/>
                </a:solidFill>
              </a:rPr>
              <a:t>Методы удаленного определения версии ОС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26" name="Google Shape;426;p2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2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2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2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2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32" name="Google Shape;432;p2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2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2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2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2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2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2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2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2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2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2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2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2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2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2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52" name="Google Shape;452;p24"/>
          <p:cNvPicPr preferRelativeResize="0"/>
          <p:nvPr/>
        </p:nvPicPr>
        <p:blipFill rotWithShape="1">
          <a:blip r:embed="rId4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53" name="Google Shape;453;p2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2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Классические методы определения операционной  системы удаленного хоста:</a:t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telnet;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команды конечного протокола;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заголовки.</a:t>
            </a:r>
            <a:endParaRPr i="1">
              <a:solidFill>
                <a:srgbClr val="2C2D30"/>
              </a:solidFill>
            </a:endParaRPr>
          </a:p>
        </p:txBody>
      </p:sp>
      <p:sp>
        <p:nvSpPr>
          <p:cNvPr id="459" name="Google Shape;459;p25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Методы удаленного определения версии ОС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60" name="Google Shape;460;p2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2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2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2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2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2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2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2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2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2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2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2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2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2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2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86" name="Google Shape;486;p2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7" name="Google Shape;487;p2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26"/>
          <p:cNvSpPr txBox="1"/>
          <p:nvPr>
            <p:ph type="ctrTitle"/>
          </p:nvPr>
        </p:nvSpPr>
        <p:spPr>
          <a:xfrm>
            <a:off x="1142375" y="171450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Метод опроса стека TCP/IP удаленного хоста: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FIN-исследование;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Исследование BOGUS-флагом;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Определение закона изменения ISN;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Исследование поля Window TCP-пакета;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Исследование поля ACK в TCP-пакете.</a:t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</p:txBody>
      </p:sp>
      <p:sp>
        <p:nvSpPr>
          <p:cNvPr id="493" name="Google Shape;493;p26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Методы удаленного определения версии ОС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94" name="Google Shape;494;p2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2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2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2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2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2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00" name="Google Shape;500;p2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2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2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2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2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2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2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2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2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2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2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2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2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2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2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2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2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2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20" name="Google Shape;520;p2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1" name="Google Shape;521;p2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27"/>
          <p:cNvSpPr txBox="1"/>
          <p:nvPr>
            <p:ph type="ctrTitle"/>
          </p:nvPr>
        </p:nvSpPr>
        <p:spPr>
          <a:xfrm>
            <a:off x="1142375" y="1983325"/>
            <a:ext cx="6854400" cy="258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Метод опроса стека TCP/IP удаленного хоста: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Исследование скорости генерирования ICMP-сообщений;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Исследование формата ICMP-сообщений;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Исследование поля Type Of Service в заголовке ICMP-сообщения.</a:t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</p:txBody>
      </p:sp>
      <p:sp>
        <p:nvSpPr>
          <p:cNvPr id="527" name="Google Shape;527;p27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Методы удаленного определения версии ОС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28" name="Google Shape;528;p2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2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2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2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2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2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34" name="Google Shape;534;p2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2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2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2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2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9" name="Google Shape;539;p2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p2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2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2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2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2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2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6" name="Google Shape;546;p2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2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2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2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1" name="Google Shape;551;p2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2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2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54" name="Google Shape;554;p2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5" name="Google Shape;555;p2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28"/>
          <p:cNvSpPr txBox="1"/>
          <p:nvPr>
            <p:ph type="ctrTitle"/>
          </p:nvPr>
        </p:nvSpPr>
        <p:spPr>
          <a:xfrm>
            <a:off x="1142375" y="1983325"/>
            <a:ext cx="6854400" cy="258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Метод опроса стека TCP/IP удаленного хоста: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Исследование поля Options заголовка TCP-пакета;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Исследование «борьбы с затоплением» SYN-пакетами;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Опознавание удаленной операционной системы по нулевому порту.</a:t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</p:txBody>
      </p:sp>
      <p:sp>
        <p:nvSpPr>
          <p:cNvPr id="561" name="Google Shape;561;p28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Методы удаленного определения версии ОС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62" name="Google Shape;562;p2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2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4" name="Google Shape;564;p2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p2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2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2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68" name="Google Shape;568;p2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2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2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1" name="Google Shape;571;p2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2" name="Google Shape;572;p2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2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2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5" name="Google Shape;575;p2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6" name="Google Shape;576;p2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2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2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2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2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2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2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2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5" name="Google Shape;585;p2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2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2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88" name="Google Shape;588;p2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9" name="Google Shape;589;p2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accent3"/>
        </a:solidFill>
      </p:bgPr>
    </p:bg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29"/>
          <p:cNvSpPr txBox="1"/>
          <p:nvPr>
            <p:ph type="ctrTitle"/>
          </p:nvPr>
        </p:nvSpPr>
        <p:spPr>
          <a:xfrm>
            <a:off x="4481750" y="1235725"/>
            <a:ext cx="4088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FFFFFF"/>
                </a:solidFill>
              </a:rPr>
              <a:t>Методы выявления пакетных снифферов</a:t>
            </a:r>
            <a:endParaRPr sz="3200">
              <a:solidFill>
                <a:srgbClr val="FFFFFF"/>
              </a:solidFill>
            </a:endParaRPr>
          </a:p>
        </p:txBody>
      </p:sp>
      <p:sp>
        <p:nvSpPr>
          <p:cNvPr id="595" name="Google Shape;595;p2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6" name="Google Shape;596;p2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7" name="Google Shape;597;p2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2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9" name="Google Shape;599;p2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2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01" name="Google Shape;601;p2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2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2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2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2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2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2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2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2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0" name="Google Shape;610;p2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2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2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2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2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2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2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2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2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9" name="Google Shape;619;p2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2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21" name="Google Shape;621;p2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2" name="Google Shape;622;p2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23" name="Google Shape;623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3475" y="1928400"/>
            <a:ext cx="38862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30"/>
          <p:cNvSpPr txBox="1"/>
          <p:nvPr>
            <p:ph type="ctrTitle"/>
          </p:nvPr>
        </p:nvSpPr>
        <p:spPr>
          <a:xfrm>
            <a:off x="1142375" y="1983325"/>
            <a:ext cx="6854400" cy="258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Метод из Antisniff;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Метод ARP;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Метод исходящего маршрута;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Метод ловушки;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Метод хоста (определение снифера на локальном  компьютере).</a:t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</p:txBody>
      </p:sp>
      <p:sp>
        <p:nvSpPr>
          <p:cNvPr id="629" name="Google Shape;629;p30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3600">
                <a:latin typeface="Trebuchet MS"/>
                <a:ea typeface="Trebuchet MS"/>
                <a:cs typeface="Trebuchet MS"/>
                <a:sym typeface="Trebuchet MS"/>
              </a:rPr>
              <a:t>Методы выявления пакетных </a:t>
            </a:r>
            <a:r>
              <a:rPr lang="ru" sz="3600">
                <a:latin typeface="Trebuchet MS"/>
                <a:ea typeface="Trebuchet MS"/>
                <a:cs typeface="Trebuchet MS"/>
                <a:sym typeface="Trebuchet MS"/>
              </a:rPr>
              <a:t>снифферов</a:t>
            </a:r>
            <a:endParaRPr sz="36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30" name="Google Shape;630;p3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3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3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3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3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3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6" name="Google Shape;636;p3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3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3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3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p3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3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2" name="Google Shape;642;p3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3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4" name="Google Shape;644;p3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5" name="Google Shape;645;p3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3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3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3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3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0" name="Google Shape;650;p3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3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3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3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3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3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56" name="Google Shape;656;p3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57" name="Google Shape;657;p3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6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31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Полезные ссылки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63" name="Google Shape;663;p31"/>
          <p:cNvSpPr txBox="1"/>
          <p:nvPr>
            <p:ph type="ctrTitle"/>
          </p:nvPr>
        </p:nvSpPr>
        <p:spPr>
          <a:xfrm>
            <a:off x="1142375" y="2286000"/>
            <a:ext cx="68544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664" name="Google Shape;664;p31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31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31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7" name="Google Shape;667;p31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31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31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70" name="Google Shape;670;p31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1" name="Google Shape;671;p31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2" name="Google Shape;672;p31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31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31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31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6" name="Google Shape;676;p31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7" name="Google Shape;677;p31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31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9" name="Google Shape;679;p31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Google Shape;680;p31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31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31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3" name="Google Shape;683;p31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4" name="Google Shape;684;p31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5" name="Google Shape;685;p31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6" name="Google Shape;686;p31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7" name="Google Shape;687;p31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31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3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90" name="Google Shape;690;p3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1" name="Google Shape;691;p3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2" name="Google Shape;692;p31"/>
          <p:cNvSpPr txBox="1"/>
          <p:nvPr/>
        </p:nvSpPr>
        <p:spPr>
          <a:xfrm>
            <a:off x="1831025" y="1523075"/>
            <a:ext cx="52518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 u="sng">
                <a:solidFill>
                  <a:srgbClr val="1155CC"/>
                </a:solidFill>
                <a:hlinkClick r:id="rId4"/>
              </a:rPr>
              <a:t>http://nmap.org/.</a:t>
            </a:r>
            <a:endParaRPr sz="1600" u="sng">
              <a:solidFill>
                <a:srgbClr val="1155CC"/>
              </a:solidFill>
              <a:hlinkClick r:id="rId5"/>
            </a:endParaRPr>
          </a:p>
          <a:p>
            <a:pPr indent="-330200" lvl="0" marL="457200" rtl="0" algn="l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 u="sng">
                <a:solidFill>
                  <a:srgbClr val="1155CC"/>
                </a:solidFill>
                <a:hlinkClick r:id="rId6"/>
              </a:rPr>
              <a:t>http://nmap.org/book/idlescan.html</a:t>
            </a:r>
            <a:r>
              <a:rPr lang="ru" sz="1600">
                <a:solidFill>
                  <a:srgbClr val="2C2D30"/>
                </a:solidFill>
              </a:rPr>
              <a:t> (Idle scan).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 u="sng">
                <a:solidFill>
                  <a:srgbClr val="1155CC"/>
                </a:solidFill>
                <a:hlinkClick r:id="rId7"/>
              </a:rPr>
              <a:t>http://nmap.org/nsedoc/index.html</a:t>
            </a:r>
            <a:r>
              <a:rPr lang="ru" sz="1600">
                <a:solidFill>
                  <a:srgbClr val="2C2D30"/>
                </a:solidFill>
              </a:rPr>
              <a:t> (scripts).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 u="sng">
                <a:solidFill>
                  <a:srgbClr val="1155CC"/>
                </a:solidFill>
                <a:hlinkClick r:id="rId8"/>
              </a:rPr>
              <a:t>http://www.shodanhq.com/</a:t>
            </a:r>
            <a:r>
              <a:rPr lang="ru" sz="1600">
                <a:solidFill>
                  <a:srgbClr val="2C2D30"/>
                </a:solidFill>
              </a:rPr>
              <a:t> и </a:t>
            </a:r>
            <a:r>
              <a:rPr lang="ru" sz="1600" u="sng">
                <a:solidFill>
                  <a:srgbClr val="1155CC"/>
                </a:solidFill>
                <a:hlinkClick r:id="rId9"/>
              </a:rPr>
              <a:t>www.shodan.io</a:t>
            </a:r>
            <a:r>
              <a:rPr lang="ru" sz="1600">
                <a:solidFill>
                  <a:srgbClr val="2C2D30"/>
                </a:solidFill>
              </a:rPr>
              <a:t>.</a:t>
            </a:r>
            <a:endParaRPr sz="1600" u="sng">
              <a:solidFill>
                <a:srgbClr val="1155CC"/>
              </a:solidFill>
              <a:hlinkClick r:id="rId10"/>
            </a:endParaRPr>
          </a:p>
          <a:p>
            <a:pPr indent="-330200" lvl="0" marL="457200" rtl="0" algn="l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 u="sng">
                <a:solidFill>
                  <a:srgbClr val="1155CC"/>
                </a:solidFill>
                <a:hlinkClick r:id="rId11"/>
              </a:rPr>
              <a:t>https://zmap.io/</a:t>
            </a:r>
            <a:r>
              <a:rPr lang="ru" sz="1600">
                <a:solidFill>
                  <a:srgbClr val="2C2D30"/>
                </a:solidFill>
              </a:rPr>
              <a:t>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 u="sng">
                <a:solidFill>
                  <a:srgbClr val="1155CC"/>
                </a:solidFill>
                <a:hlinkClick r:id="rId12"/>
              </a:rPr>
              <a:t>https://ru.wikipedia.org/wiki/Heartbleed</a:t>
            </a:r>
            <a:r>
              <a:rPr lang="ru" sz="1600">
                <a:solidFill>
                  <a:srgbClr val="2C2D30"/>
                </a:solidFill>
              </a:rPr>
              <a:t>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 u="sng">
                <a:solidFill>
                  <a:srgbClr val="1155CC"/>
                </a:solidFill>
                <a:hlinkClick r:id="rId13"/>
              </a:rPr>
              <a:t>https://events.yandex.ru/lib/talks/2334/</a:t>
            </a:r>
            <a:r>
              <a:rPr lang="ru" sz="1600">
                <a:solidFill>
                  <a:srgbClr val="2C2D30"/>
                </a:solidFill>
              </a:rPr>
              <a:t>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3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 u="sng">
                <a:solidFill>
                  <a:srgbClr val="1155CC"/>
                </a:solidFill>
                <a:hlinkClick r:id="rId14"/>
              </a:rPr>
              <a:t>https://events.yandex.ru/lib/talks/5531/</a:t>
            </a:r>
            <a:r>
              <a:rPr lang="ru" sz="1600">
                <a:solidFill>
                  <a:srgbClr val="2C2D30"/>
                </a:solidFill>
              </a:rPr>
              <a:t>.</a:t>
            </a:r>
            <a:endParaRPr sz="1600">
              <a:solidFill>
                <a:srgbClr val="2C2D3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по домашней работе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5" name="Google Shape;115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32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Практическое задание</a:t>
            </a:r>
            <a:r>
              <a:rPr lang="ru" sz="3200">
                <a:solidFill>
                  <a:srgbClr val="4C5D6E"/>
                </a:solidFill>
              </a:rPr>
              <a:t> 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98" name="Google Shape;698;p32"/>
          <p:cNvSpPr txBox="1"/>
          <p:nvPr>
            <p:ph type="ctrTitle"/>
          </p:nvPr>
        </p:nvSpPr>
        <p:spPr>
          <a:xfrm>
            <a:off x="1142375" y="2286000"/>
            <a:ext cx="7329300" cy="200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just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Выбрать подсеть с маской 24 и просканировать ее по </a:t>
            </a:r>
            <a:r>
              <a:rPr b="1" lang="ru">
                <a:solidFill>
                  <a:srgbClr val="2C2D30"/>
                </a:solidFill>
              </a:rPr>
              <a:t>tcp</a:t>
            </a:r>
            <a:r>
              <a:rPr lang="ru">
                <a:solidFill>
                  <a:srgbClr val="2C2D30"/>
                </a:solidFill>
              </a:rPr>
              <a:t> по всем портам (65535) с детектированием версий сервисов и ОС. Желательно использовать скрипты </a:t>
            </a:r>
            <a:r>
              <a:rPr b="1" lang="ru">
                <a:solidFill>
                  <a:srgbClr val="2C2D30"/>
                </a:solidFill>
              </a:rPr>
              <a:t>NSE</a:t>
            </a:r>
            <a:r>
              <a:rPr lang="ru">
                <a:solidFill>
                  <a:srgbClr val="2C2D30"/>
                </a:solidFill>
              </a:rPr>
              <a:t>. Можно взять четыре любых октета в глобальной сети.</a:t>
            </a:r>
            <a:endParaRPr>
              <a:solidFill>
                <a:srgbClr val="2C2D30"/>
              </a:solidFill>
            </a:endParaRPr>
          </a:p>
          <a:p>
            <a:pPr indent="0" lvl="0" marL="457200" rtl="0" algn="just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">
                <a:solidFill>
                  <a:srgbClr val="2C2D30"/>
                </a:solidFill>
              </a:rPr>
              <a:t>Результаты могут быть и не впечатляющими. Не надо искать самую «интересную» сеть. Задача — попрактиковаться и сдать репорт.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699" name="Google Shape;699;p32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0" name="Google Shape;700;p32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1" name="Google Shape;701;p32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32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32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4" name="Google Shape;704;p32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05" name="Google Shape;705;p32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32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p32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8" name="Google Shape;708;p32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9" name="Google Shape;709;p32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32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1" name="Google Shape;711;p32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32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32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4" name="Google Shape;714;p32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5" name="Google Shape;715;p32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6" name="Google Shape;716;p32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7" name="Google Shape;717;p32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32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32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32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1" name="Google Shape;721;p32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p32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3" name="Google Shape;723;p32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4" name="Google Shape;724;p3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25" name="Google Shape;725;p3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26" name="Google Shape;726;p3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33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32" name="Google Shape;732;p3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3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3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5" name="Google Shape;735;p3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3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7" name="Google Shape;737;p3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38" name="Google Shape;738;p3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3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3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1" name="Google Shape;741;p3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3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3" name="Google Shape;743;p3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4" name="Google Shape;744;p3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5" name="Google Shape;745;p3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6" name="Google Shape;746;p3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7" name="Google Shape;747;p3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8" name="Google Shape;748;p3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9" name="Google Shape;749;p3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3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1" name="Google Shape;751;p3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p3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3" name="Google Shape;753;p3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4" name="Google Shape;754;p3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p3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6" name="Google Shape;756;p3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3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58" name="Google Shape;758;p3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9" name="Google Shape;759;p3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Пассивные сетевые атаки.</a:t>
            </a:r>
            <a:endParaRPr sz="16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Методы сканирования портов.</a:t>
            </a:r>
            <a:endParaRPr sz="1600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Методы удаленного определения версии ОС.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800"/>
              <a:buAutoNum type="arabicPeriod"/>
            </a:pPr>
            <a:r>
              <a:rPr lang="ru">
                <a:solidFill>
                  <a:srgbClr val="2C2D30"/>
                </a:solidFill>
              </a:rPr>
              <a:t>Методы выявления пакетных снифферов.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C2D30"/>
                </a:solidFill>
              </a:rPr>
              <a:t>К концу урока научимся сканировать чужие машины и выявлять снифферы.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2C2D30"/>
                </a:solidFill>
              </a:rPr>
              <a:t> 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type="ctrTitle"/>
          </p:nvPr>
        </p:nvSpPr>
        <p:spPr>
          <a:xfrm>
            <a:off x="1846800" y="571500"/>
            <a:ext cx="65745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FFFFFF"/>
                </a:solidFill>
              </a:rPr>
              <a:t>Пассивные сетевые атаки</a:t>
            </a:r>
            <a:endParaRPr sz="3200">
              <a:solidFill>
                <a:srgbClr val="FFFFFF"/>
              </a:solidFill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2" name="Google Shape;182;p16"/>
          <p:cNvPicPr preferRelativeResize="0"/>
          <p:nvPr/>
        </p:nvPicPr>
        <p:blipFill rotWithShape="1">
          <a:blip r:embed="rId4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Как просканировать, какие хосты есть в сети?</a:t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</p:txBody>
      </p:sp>
      <p:sp>
        <p:nvSpPr>
          <p:cNvPr id="189" name="Google Shape;189;p17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Сканирование сети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90" name="Google Shape;190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6" name="Google Shape;216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Цель с</a:t>
            </a:r>
            <a:r>
              <a:rPr i="1" lang="ru">
                <a:solidFill>
                  <a:srgbClr val="2C2D30"/>
                </a:solidFill>
              </a:rPr>
              <a:t>канирования сети — выявление активных  компьютеров сети.</a:t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Способы обнаружения хостов: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ICMP;</a:t>
            </a:r>
            <a:endParaRPr i="1"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800"/>
              <a:buChar char="●"/>
            </a:pPr>
            <a:r>
              <a:rPr i="1" lang="ru">
                <a:solidFill>
                  <a:srgbClr val="2C2D30"/>
                </a:solidFill>
              </a:rPr>
              <a:t>ARP;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RST сегменты TCP;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Ответы на несуществующие DNS-запросы;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i="1" lang="ru">
                <a:solidFill>
                  <a:srgbClr val="2C2D30"/>
                </a:solidFill>
              </a:rPr>
              <a:t>Прослушивание трафика и т.д.</a:t>
            </a:r>
            <a:endParaRPr i="1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i="1">
              <a:solidFill>
                <a:srgbClr val="2C2D30"/>
              </a:solidFill>
            </a:endParaRPr>
          </a:p>
        </p:txBody>
      </p:sp>
      <p:sp>
        <p:nvSpPr>
          <p:cNvPr id="223" name="Google Shape;223;p18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Сканирование сети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4" name="Google Shape;224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50" name="Google Shape;250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9"/>
          <p:cNvSpPr txBox="1"/>
          <p:nvPr>
            <p:ph type="ctrTitle"/>
          </p:nvPr>
        </p:nvSpPr>
        <p:spPr>
          <a:xfrm>
            <a:off x="1142375" y="233813"/>
            <a:ext cx="6574500" cy="387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FFFFFF"/>
                </a:solidFill>
              </a:rPr>
              <a:t>Методы сканирования портов</a:t>
            </a:r>
            <a:endParaRPr sz="3200">
              <a:solidFill>
                <a:srgbClr val="FFFFFF"/>
              </a:solidFill>
            </a:endParaRPr>
          </a:p>
        </p:txBody>
      </p:sp>
      <p:sp>
        <p:nvSpPr>
          <p:cNvPr id="257" name="Google Shape;257;p1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3" name="Google Shape;283;p19"/>
          <p:cNvPicPr preferRelativeResize="0"/>
          <p:nvPr/>
        </p:nvPicPr>
        <p:blipFill rotWithShape="1">
          <a:blip r:embed="rId4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2C2D30"/>
                </a:solidFill>
              </a:rPr>
              <a:t>Методы сканирования портов:</a:t>
            </a:r>
            <a:endParaRPr i="1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методы открытого сканирования;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методы «невидимого» сканирования.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290" name="Google Shape;290;p20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Сканирование портов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91" name="Google Shape;291;p2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7" name="Google Shape;317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1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Сканирование TCP Connect;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Сканирование TCP SYN;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Сканирование TCP FIN;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Сканирование с использованием IP-фрагментации;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Сканирование ТАР IDENT (RFC 1413).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324" name="Google Shape;324;p21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Методы открытого сканирования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25" name="Google Shape;325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51" name="Google Shape;351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2" name="Google Shape;352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