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y="5143500" cx="9144000"/>
  <p:notesSz cx="6858000" cy="9144000"/>
  <p:embeddedFontLst>
    <p:embeddedFont>
      <p:font typeface="Roboto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schemas.openxmlformats.org/officeDocument/2006/relationships/font" Target="fonts/Roboto-regular.fntdata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44" Type="http://schemas.openxmlformats.org/officeDocument/2006/relationships/font" Target="fonts/Roboto-italic.fntdata"/><Relationship Id="rId21" Type="http://schemas.openxmlformats.org/officeDocument/2006/relationships/slide" Target="slides/slide17.xml"/><Relationship Id="rId43" Type="http://schemas.openxmlformats.org/officeDocument/2006/relationships/font" Target="fonts/Roboto-bold.fntdata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45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Рассказать про недостатки</a:t>
            </a:r>
            <a:endParaRPr/>
          </a:p>
        </p:txBody>
      </p:sp>
      <p:sp>
        <p:nvSpPr>
          <p:cNvPr id="495" name="Google Shape;495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Описать преимущества и недостатки на словах. Акцент на то, что уязвимость это не только ошибка кода но и ошибка настройки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Рассказать про недостатки</a:t>
            </a:r>
            <a:endParaRPr/>
          </a:p>
        </p:txBody>
      </p:sp>
      <p:sp>
        <p:nvSpPr>
          <p:cNvPr id="563" name="Google Shape;56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Рассказать про недостатки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7" name="Google Shape;69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8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6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9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5" name="Google Shape;865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8" name="Google Shape;89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0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2" name="Google Shape;932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6" name="Google Shape;966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7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9" name="Google Shape;999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3" name="Google Shape;1033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5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7" name="Google Shape;1067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9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3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5" name="Google Shape;1135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6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8" name="Google Shape;1168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2" name="Google Shape;1202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3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5" name="Google Shape;1235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6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" name="Google Shape;1267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8" name="Google Shape;1268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1"/>
          <p:cNvSpPr txBox="1"/>
          <p:nvPr>
            <p:ph idx="2"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12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12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2"/>
          <p:cNvSpPr txBox="1"/>
          <p:nvPr>
            <p:ph idx="3"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2"/>
          <p:cNvSpPr txBox="1"/>
          <p:nvPr>
            <p:ph idx="4"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3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13"/>
          <p:cNvSpPr txBox="1"/>
          <p:nvPr>
            <p:ph idx="2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3"/>
          <p:cNvSpPr/>
          <p:nvPr/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" type="subTitle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2"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idx="1" type="subTitle"/>
          </p:nvPr>
        </p:nvSpPr>
        <p:spPr>
          <a:xfrm>
            <a:off x="311760" y="744480"/>
            <a:ext cx="8519400" cy="951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2" type="body"/>
          </p:nvPr>
        </p:nvSpPr>
        <p:spPr>
          <a:xfrm>
            <a:off x="45720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8"/>
          <p:cNvSpPr txBox="1"/>
          <p:nvPr>
            <p:ph idx="3" type="body"/>
          </p:nvPr>
        </p:nvSpPr>
        <p:spPr>
          <a:xfrm>
            <a:off x="467388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9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9"/>
          <p:cNvSpPr txBox="1"/>
          <p:nvPr>
            <p:ph idx="3" type="body"/>
          </p:nvPr>
        </p:nvSpPr>
        <p:spPr>
          <a:xfrm>
            <a:off x="4673880" y="276120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4673880" y="1203480"/>
            <a:ext cx="401544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0"/>
          <p:cNvSpPr txBox="1"/>
          <p:nvPr>
            <p:ph idx="3" type="body"/>
          </p:nvPr>
        </p:nvSpPr>
        <p:spPr>
          <a:xfrm>
            <a:off x="457200" y="2761200"/>
            <a:ext cx="8228880" cy="1422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60" y="744480"/>
            <a:ext cx="8519400" cy="205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Relationship Id="rId4" Type="http://schemas.openxmlformats.org/officeDocument/2006/relationships/hyperlink" Target="https://www.redcheck.ru/" TargetMode="External"/><Relationship Id="rId5" Type="http://schemas.openxmlformats.org/officeDocument/2006/relationships/hyperlink" Target="https://www.ptsecurity.com/ru-ru/products/xspider/" TargetMode="External"/><Relationship Id="rId6" Type="http://schemas.openxmlformats.org/officeDocument/2006/relationships/hyperlink" Target="https://www.tenable.com/products/nessus/nessus-professional" TargetMode="External"/><Relationship Id="rId7" Type="http://schemas.openxmlformats.org/officeDocument/2006/relationships/hyperlink" Target="http://www.openvas.org/" TargetMode="External"/><Relationship Id="rId8" Type="http://schemas.openxmlformats.org/officeDocument/2006/relationships/hyperlink" Target="https://vulners.com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Relationship Id="rId4" Type="http://schemas.openxmlformats.org/officeDocument/2006/relationships/hyperlink" Target="https://avleonov.com/2016/06/26/openvas-commander-for-openvas-installation-and-management/" TargetMode="External"/><Relationship Id="rId5" Type="http://schemas.openxmlformats.org/officeDocument/2006/relationships/hyperlink" Target="https://avleonov.com/2016/06/26/openvas-commander-for-openvas-installation-and-management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6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hyperlink" Target="https://cve.mitre.org/" TargetMode="External"/><Relationship Id="rId5" Type="http://schemas.openxmlformats.org/officeDocument/2006/relationships/hyperlink" Target="https://nvd.nist.gov/" TargetMode="External"/><Relationship Id="rId6" Type="http://schemas.openxmlformats.org/officeDocument/2006/relationships/hyperlink" Target="https://bdu.fstec.ru/vul" TargetMode="External"/><Relationship Id="rId7" Type="http://schemas.openxmlformats.org/officeDocument/2006/relationships/hyperlink" Target="https://www.exploit-db.com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/>
          <p:nvPr/>
        </p:nvSpPr>
        <p:spPr>
          <a:xfrm>
            <a:off x="3429360" y="1714680"/>
            <a:ext cx="5137560" cy="17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Сканер уязвимостей OpenVAS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1920" y="1714320"/>
            <a:ext cx="1713600" cy="171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3429360" y="3429000"/>
            <a:ext cx="456660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BDC2CA"/>
                </a:solidFill>
                <a:latin typeface="Arial"/>
                <a:ea typeface="Arial"/>
                <a:cs typeface="Arial"/>
                <a:sym typeface="Arial"/>
              </a:rPr>
              <a:t>Как искать уязвимости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429360" y="571320"/>
            <a:ext cx="4566600" cy="5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BDC2CA"/>
                </a:solidFill>
                <a:latin typeface="Arial"/>
                <a:ea typeface="Arial"/>
                <a:cs typeface="Arial"/>
                <a:sym typeface="Arial"/>
              </a:rPr>
              <a:t>Безопасность сети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3427200" y="1143000"/>
            <a:ext cx="4566600" cy="5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Урок 4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3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3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3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3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3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23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68" name="Google Shape;368;p23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23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23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3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23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23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3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23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23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23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23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3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3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23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3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23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23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23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23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23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8" name="Google Shape;388;p23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Google Shape;389;p23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23"/>
          <p:cNvSpPr/>
          <p:nvPr/>
        </p:nvSpPr>
        <p:spPr>
          <a:xfrm>
            <a:off x="11419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У каждой уязвимости есть признаки, которые мо</a:t>
            </a:r>
            <a:r>
              <a:rPr lang="en-US" sz="1600">
                <a:solidFill>
                  <a:srgbClr val="2C2D30"/>
                </a:solidFill>
              </a:rPr>
              <a:t>жно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обнаруж</a:t>
            </a:r>
            <a:r>
              <a:rPr lang="en-US" sz="1600">
                <a:solidFill>
                  <a:srgbClr val="2C2D30"/>
                </a:solidFill>
              </a:rPr>
              <a:t>ить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при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сканировани</a:t>
            </a:r>
            <a:r>
              <a:rPr lang="en-US" sz="1600">
                <a:solidFill>
                  <a:srgbClr val="2C2D30"/>
                </a:solidFill>
              </a:rPr>
              <a:t>и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Признаки уязвимости оформляются в виде объектов, которые использ</a:t>
            </a:r>
            <a:r>
              <a:rPr lang="en-US" sz="1600">
                <a:solidFill>
                  <a:srgbClr val="2C2D30"/>
                </a:solidFill>
              </a:rPr>
              <a:t>уются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при сканировании</a:t>
            </a:r>
            <a:r>
              <a:rPr lang="en-US" sz="1600">
                <a:solidFill>
                  <a:srgbClr val="2C2D30"/>
                </a:solidFill>
              </a:rPr>
              <a:t>. П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римерный аналог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сигнатура вируса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lang="en-US" sz="1600">
                <a:solidFill>
                  <a:srgbClr val="2C2D30"/>
                </a:solidFill>
              </a:rPr>
              <a:t>О</a:t>
            </a:r>
            <a:r>
              <a:rPr lang="en-US" sz="1600">
                <a:solidFill>
                  <a:srgbClr val="2C2D30"/>
                </a:solidFill>
              </a:rPr>
              <a:t>ткрытый язык описания и оценки уязвимостей</a:t>
            </a:r>
            <a:r>
              <a:rPr lang="en-US" sz="1600">
                <a:solidFill>
                  <a:srgbClr val="2C2D30"/>
                </a:solidFill>
              </a:rPr>
              <a:t>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 Vulnerability and Assessment Language (OVAL)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23"/>
          <p:cNvSpPr/>
          <p:nvPr/>
        </p:nvSpPr>
        <p:spPr>
          <a:xfrm>
            <a:off x="1190865" y="571680"/>
            <a:ext cx="6853800" cy="114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Как работает сканер уязвимостей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4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p24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24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p24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24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24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02" name="Google Shape;402;p24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24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24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24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24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24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24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24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24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24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4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4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24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24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6" name="Google Shape;416;p24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24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24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24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24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4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2" name="Google Shape;422;p24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24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24"/>
          <p:cNvSpPr/>
          <p:nvPr/>
        </p:nvSpPr>
        <p:spPr>
          <a:xfrm>
            <a:off x="11419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Платный или бесплатный?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Состав функций.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Полноценный сканер уязвимостей или просто плагин?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Работает ли поиск по CVE?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Работает ли с OVAL сущностями?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Может ли искать уязвимости не только в ОС?</a:t>
            </a:r>
            <a:endParaRPr/>
          </a:p>
        </p:txBody>
      </p:sp>
      <p:sp>
        <p:nvSpPr>
          <p:cNvPr id="425" name="Google Shape;425;p24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Отличие сканеров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5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Примеры сканеров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31" name="Google Shape;431;p25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25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5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5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25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25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37" name="Google Shape;437;p25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5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5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5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5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25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25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25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25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25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25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25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5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25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5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5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5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5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25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7" name="Google Shape;457;p2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8" name="Google Shape;458;p25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6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26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26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6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6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6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69" name="Google Shape;469;p26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26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26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6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6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26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26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6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6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26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6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26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26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26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26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26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26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6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26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26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9" name="Google Shape;489;p2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490" name="Google Shape;490;p26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26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Обновление закрывает уязвимость.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Нет обновления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есть уязвимость.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Если при поиске не нашли установленное обновление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система уязвима (но это не точн</a:t>
            </a:r>
            <a:r>
              <a:rPr lang="en-US" sz="1600">
                <a:solidFill>
                  <a:srgbClr val="2C2D30"/>
                </a:solidFill>
              </a:rPr>
              <a:t>о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Пример:</a:t>
            </a:r>
            <a:endParaRPr/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wmic qfe get hotfixid | find "KB4012212</a:t>
            </a:r>
            <a:r>
              <a:rPr b="1" lang="en-US" sz="1600">
                <a:solidFill>
                  <a:srgbClr val="2C2D30"/>
                </a:solidFill>
              </a:rPr>
              <a:t>"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1600" u="none" cap="none" strike="noStrike">
                <a:solidFill>
                  <a:srgbClr val="2C2D30"/>
                </a:solidFill>
              </a:rPr>
              <a:t>ищем конкретное обновление.</a:t>
            </a:r>
            <a:endParaRPr/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wmic qfe get hotfixid | find "KB4012212" &amp; wmic qfe get hotfixid | find "KB4012215" &amp; wmic qfe get hotfixid | find "KB4015549</a:t>
            </a:r>
            <a:r>
              <a:rPr b="1" lang="en-US" sz="1600">
                <a:solidFill>
                  <a:srgbClr val="2C2D30"/>
                </a:solidFill>
              </a:rPr>
              <a:t>"</a:t>
            </a:r>
            <a:r>
              <a:rPr lang="en-US" sz="1600">
                <a:solidFill>
                  <a:srgbClr val="2C2D30"/>
                </a:solidFill>
              </a:rPr>
              <a:t> 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ищем несколько/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492" name="Google Shape;492;p26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Поиск обновлений на хосте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2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2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2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2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2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2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2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2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2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2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2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2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2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2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2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2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27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27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27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7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7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7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19" name="Google Shape;519;p27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7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7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2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24" name="Google Shape;524;p2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5" name="Google Shape;525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4245" y="915580"/>
            <a:ext cx="6974235" cy="3078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26" name="Google Shape;526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2925" y="661987"/>
            <a:ext cx="8058150" cy="381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28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28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3" name="Google Shape;533;p28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28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28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Google Shape;536;p28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7" name="Google Shape;537;p28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28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8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28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28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2" name="Google Shape;542;p28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28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4" name="Google Shape;544;p28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28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28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28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28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8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8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28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28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8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28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28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28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7" name="Google Shape;557;p2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58" name="Google Shape;558;p28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28"/>
          <p:cNvSpPr/>
          <p:nvPr/>
        </p:nvSpPr>
        <p:spPr>
          <a:xfrm>
            <a:off x="11419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NSE — это скриптовый движок, расширяющий возможности NMAP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Некоторые скрипты позволяют находить уязвимости.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Пример команд:</a:t>
            </a:r>
            <a:endParaRPr/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nmap --script smb-vuln-ms17-010.nse 192.168.0.0/24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плагин для поиска уязвимости из обновления MS17-010.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nmap --script smtp-open-relay.nse192.168.0.0./24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ищем почтовый сервер, настроенный как SMTP relay.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28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Плагин NSE для Nmap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29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9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29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29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9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29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29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29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29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9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29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29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29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29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29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29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29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29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9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9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9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9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87" name="Google Shape;587;p29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9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9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9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1" name="Google Shape;591;p2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592" name="Google Shape;592;p29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3" name="Google Shape;593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27722" y="750196"/>
            <a:ext cx="7459155" cy="3535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30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9" name="Google Shape;599;p30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0" name="Google Shape;600;p30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1" name="Google Shape;601;p30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30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3" name="Google Shape;603;p30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04" name="Google Shape;604;p30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5" name="Google Shape;605;p30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6" name="Google Shape;606;p30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7" name="Google Shape;607;p30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30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30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0" name="Google Shape;610;p30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30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30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30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30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30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30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30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0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0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0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0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0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0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24" name="Google Shape;624;p3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25" name="Google Shape;625;p30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0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Разработана ФСТЭК (тестовая версия).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Ищет угрозы по БД OVAL.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Можно использовать для быстрого аудита ПК.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Результат можно использовать при проектировании политики безопасности.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0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Программа ScanOVAL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31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1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1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1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1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1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1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1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1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1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1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1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1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1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1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1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1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1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1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1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1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1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54" name="Google Shape;654;p31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1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1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1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8" name="Google Shape;658;p31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59" name="Google Shape;659;p31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0" name="Google Shape;660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320" y="1110295"/>
            <a:ext cx="8108044" cy="28896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32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32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Google Shape;667;p32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8" name="Google Shape;668;p32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p32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p32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1" name="Google Shape;671;p32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p32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Google Shape;673;p32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4" name="Google Shape;674;p32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5" name="Google Shape;675;p32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32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32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32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9" name="Google Shape;679;p32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0" name="Google Shape;680;p32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1" name="Google Shape;681;p32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32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3" name="Google Shape;683;p32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4" name="Google Shape;684;p32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32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32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7" name="Google Shape;687;p32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32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32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32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91" name="Google Shape;691;p32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692" name="Google Shape;692;p32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3" name="Google Shape;693;p32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RedCheck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отдельный продукт.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XSpider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отдельный продукт.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Nessus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отдельный продукт.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OpenVAS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отдельный продукт.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lang="en-US" sz="1600" u="sng">
                <a:solidFill>
                  <a:schemeClr val="hlink"/>
                </a:solidFill>
                <a:hlinkClick r:id="rId8"/>
              </a:rPr>
              <a:t>Vulners</a:t>
            </a:r>
            <a:r>
              <a:rPr lang="en-US" sz="1600">
                <a:solidFill>
                  <a:srgbClr val="2C2D30"/>
                </a:solidFill>
              </a:rPr>
              <a:t> — c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ервис в </a:t>
            </a:r>
            <a:r>
              <a:rPr lang="en-US" sz="1600">
                <a:solidFill>
                  <a:srgbClr val="2C2D30"/>
                </a:solidFill>
              </a:rPr>
              <a:t>г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лобальной сети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/>
          </a:p>
        </p:txBody>
      </p:sp>
      <p:sp>
        <p:nvSpPr>
          <p:cNvPr id="694" name="Google Shape;694;p32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Прочие сканеры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Обзор домашнего задания предыдущего урока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9" name="Google Shape;99;p15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5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1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33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Сканер OpenVAS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0" name="Google Shape;700;p33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33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33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33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33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5" name="Google Shape;705;p33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6" name="Google Shape;706;p33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33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8" name="Google Shape;708;p33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33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0" name="Google Shape;710;p33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33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2" name="Google Shape;712;p33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33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33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33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6" name="Google Shape;716;p33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7" name="Google Shape;717;p33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8" name="Google Shape;718;p33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9" name="Google Shape;719;p33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0" name="Google Shape;720;p33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1" name="Google Shape;721;p33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33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33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33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3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6" name="Google Shape;726;p33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727" name="Google Shape;727;p33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34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3" name="Google Shape;733;p34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4" name="Google Shape;734;p34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5" name="Google Shape;735;p34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6" name="Google Shape;736;p34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7" name="Google Shape;737;p34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38" name="Google Shape;738;p34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9" name="Google Shape;739;p34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0" name="Google Shape;740;p34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1" name="Google Shape;741;p34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34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3" name="Google Shape;743;p34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34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5" name="Google Shape;745;p34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6" name="Google Shape;746;p34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34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8" name="Google Shape;748;p34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9" name="Google Shape;749;p34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0" name="Google Shape;750;p34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1" name="Google Shape;751;p34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2" name="Google Shape;752;p34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34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4" name="Google Shape;754;p34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4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4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4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8" name="Google Shape;758;p34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759" name="Google Shape;759;p34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4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Сканирование по более чем 47000 записям об уязвимостях.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Планирование сканирования.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Настройка параметров сканирования.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Большинство компонентов по лицензии GNU GPL.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Интеграция с Metasploit.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Интеграция с Vulners.com.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Экспорт отчетов в разных форматах.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Рекомендации по устранению уязвимостей.</a:t>
            </a:r>
            <a:endParaRPr/>
          </a:p>
        </p:txBody>
      </p:sp>
      <p:sp>
        <p:nvSpPr>
          <p:cNvPr id="761" name="Google Shape;761;p34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Ключевые возможности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5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5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5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5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5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5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72" name="Google Shape;772;p35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5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5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5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5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5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5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5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5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5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5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5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5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5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5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5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5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5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5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5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2" name="Google Shape;792;p3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793" name="Google Shape;793;p35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5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OpenVAS Manager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сервис для администрирования OpenVAS. Команда 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openvasmd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OpenVAS Scanner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сервис, который </a:t>
            </a:r>
            <a:r>
              <a:rPr lang="en-US" sz="1600">
                <a:solidFill>
                  <a:srgbClr val="2C2D30"/>
                </a:solidFill>
              </a:rPr>
              <a:t>выполняет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сканирование. Команда 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openvassd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OpenVAS CLI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оболочка для управления (создание заданий, генерация отчетов). Команда 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omp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Greenbone Security Assistant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web</a:t>
            </a:r>
            <a:r>
              <a:rPr lang="en-US" sz="1600">
                <a:solidFill>
                  <a:srgbClr val="2C2D30"/>
                </a:solidFill>
              </a:rPr>
              <a:t>-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интерфейс для управления. Команда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 gsad.</a:t>
            </a:r>
            <a:endParaRPr b="1" i="0" sz="1600" u="none" cap="none" strike="noStrike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NVT’s (Network Vulnerabilities Tests)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набор правил для сканирования.</a:t>
            </a:r>
            <a:endParaRPr/>
          </a:p>
        </p:txBody>
      </p:sp>
      <p:sp>
        <p:nvSpPr>
          <p:cNvPr id="795" name="Google Shape;795;p35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Обзор компонентов</a:t>
            </a:r>
            <a:endParaRPr b="0" i="0" sz="32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6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36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36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3" name="Google Shape;803;p36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4" name="Google Shape;804;p36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5" name="Google Shape;805;p36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6" name="Google Shape;806;p36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36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36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9" name="Google Shape;809;p36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36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36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36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36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36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36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36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36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36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9" name="Google Shape;819;p36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0" name="Google Shape;820;p36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1" name="Google Shape;821;p36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22" name="Google Shape;822;p36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3" name="Google Shape;823;p36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p36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36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6" name="Google Shape;826;p3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827" name="Google Shape;827;p36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8" name="Google Shape;828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1920" y="518316"/>
            <a:ext cx="6856560" cy="40529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2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37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4" name="Google Shape;834;p37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5" name="Google Shape;835;p37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37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7" name="Google Shape;837;p37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8" name="Google Shape;838;p37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39" name="Google Shape;839;p37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37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1" name="Google Shape;841;p37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2" name="Google Shape;842;p3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3" name="Google Shape;843;p3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3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5" name="Google Shape;845;p3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3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3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3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3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3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1" name="Google Shape;851;p3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3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3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3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3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3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3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3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9" name="Google Shape;859;p3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860" name="Google Shape;860;p3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37"/>
          <p:cNvSpPr/>
          <p:nvPr/>
        </p:nvSpPr>
        <p:spPr>
          <a:xfrm>
            <a:off x="1141920" y="1713960"/>
            <a:ext cx="6902640" cy="2684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Это плагин в формате nasl (файлы вида *.nasl).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Каждый NVT связан с уязвимостью.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Имеет рейтинг Severity, который говорит об опасности угрозы, котор</a:t>
            </a:r>
            <a:r>
              <a:rPr lang="en-US" sz="1600">
                <a:solidFill>
                  <a:srgbClr val="2C2D30"/>
                </a:solidFill>
              </a:rPr>
              <a:t>ую можно реализовать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при помощи уязвимости.</a:t>
            </a:r>
            <a:endParaRPr/>
          </a:p>
        </p:txBody>
      </p:sp>
      <p:sp>
        <p:nvSpPr>
          <p:cNvPr id="862" name="Google Shape;862;p37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Network Vulnerabilities Tests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38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8" name="Google Shape;868;p38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9" name="Google Shape;869;p38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0" name="Google Shape;870;p38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38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38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38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38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38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6" name="Google Shape;876;p38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38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38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38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38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38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38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3" name="Google Shape;883;p38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38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5" name="Google Shape;885;p38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38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7" name="Google Shape;887;p38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38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89" name="Google Shape;889;p38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0" name="Google Shape;890;p38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38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2" name="Google Shape;892;p38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3" name="Google Shape;893;p3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894" name="Google Shape;894;p38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5" name="Google Shape;895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1920" y="570960"/>
            <a:ext cx="7427880" cy="2923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9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39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1" name="Google Shape;901;p39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2" name="Google Shape;902;p39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3" name="Google Shape;903;p39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39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5" name="Google Shape;905;p39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06" name="Google Shape;906;p39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7" name="Google Shape;907;p39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p39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9" name="Google Shape;909;p39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0" name="Google Shape;910;p39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1" name="Google Shape;911;p39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39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39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39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5" name="Google Shape;915;p39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6" name="Google Shape;916;p39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7" name="Google Shape;917;p39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8" name="Google Shape;918;p39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9" name="Google Shape;919;p39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0" name="Google Shape;920;p39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Google Shape;921;p39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2" name="Google Shape;922;p39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3" name="Google Shape;923;p39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4" name="Google Shape;924;p39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5" name="Google Shape;925;p39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6" name="Google Shape;926;p3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927" name="Google Shape;927;p39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Google Shape;928;p39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Наименование. 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Резюме (Summary)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Подверженное уязвимости ПО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Количественная оценка уязвимости (Vulnerability Scoring). Суть уязвимости (Vulnerability Insight).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Метод определения уязвимости (Vulnerability Detection Method)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Влияние уязвимости (Impact</a:t>
            </a:r>
            <a:r>
              <a:rPr lang="en-US" sz="1600">
                <a:solidFill>
                  <a:srgbClr val="2C2D30"/>
                </a:solidFill>
              </a:rPr>
              <a:t>).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Возможное решение проблемы (Solution).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Список справочных ссылок (CVE, Bugtraq ID, уведомления CERT</a:t>
            </a:r>
            <a:r>
              <a:rPr lang="en-US" sz="1600">
                <a:solidFill>
                  <a:srgbClr val="2C2D30"/>
                </a:solidFill>
              </a:rPr>
              <a:t>).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9" name="Google Shape;929;p39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Основные данные в NVT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3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40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5" name="Google Shape;935;p40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6" name="Google Shape;936;p40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7" name="Google Shape;937;p40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8" name="Google Shape;938;p40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9" name="Google Shape;939;p40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40" name="Google Shape;940;p40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1" name="Google Shape;941;p40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2" name="Google Shape;942;p40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3" name="Google Shape;943;p40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4" name="Google Shape;944;p40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5" name="Google Shape;945;p40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p40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7" name="Google Shape;947;p40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8" name="Google Shape;948;p40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9" name="Google Shape;949;p40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0" name="Google Shape;950;p40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1" name="Google Shape;951;p40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2" name="Google Shape;952;p40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40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4" name="Google Shape;954;p40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5" name="Google Shape;955;p40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40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7" name="Google Shape;957;p40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8" name="Google Shape;958;p40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9" name="Google Shape;959;p40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0" name="Google Shape;960;p4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961" name="Google Shape;961;p40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2" name="Google Shape;962;p40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Workaround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выполнить действия для прикрытия уязвимости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Mitigation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выполнить действия для снижения последствий.</a:t>
            </a:r>
            <a:endParaRPr/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VendorFix </a:t>
            </a:r>
            <a:r>
              <a:rPr lang="en-US" sz="1600">
                <a:solidFill>
                  <a:srgbClr val="2C2D30"/>
                </a:solidFill>
              </a:rPr>
              <a:t>—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обновление вендора.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NoneAvailable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решение проблемы отсутствует в настоящее время.</a:t>
            </a:r>
            <a:endParaRPr/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WillNotFix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решения нет и не предвидится.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3" name="Google Shape;963;p40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Какие решения предлагаются?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41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Установка, настройка и контроль работы OpenVAS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69" name="Google Shape;969;p41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0" name="Google Shape;970;p41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1" name="Google Shape;971;p41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2" name="Google Shape;972;p41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3" name="Google Shape;973;p41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4" name="Google Shape;974;p41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75" name="Google Shape;975;p41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6" name="Google Shape;976;p41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7" name="Google Shape;977;p41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8" name="Google Shape;978;p41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9" name="Google Shape;979;p41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0" name="Google Shape;980;p41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41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2" name="Google Shape;982;p41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41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41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5" name="Google Shape;985;p41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6" name="Google Shape;986;p41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7" name="Google Shape;987;p41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8" name="Google Shape;988;p41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41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41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41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2" name="Google Shape;992;p41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3" name="Google Shape;993;p41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4" name="Google Shape;994;p41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5" name="Google Shape;995;p41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996" name="Google Shape;996;p41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42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2" name="Google Shape;1002;p42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3" name="Google Shape;1003;p42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4" name="Google Shape;1004;p42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5" name="Google Shape;1005;p42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6" name="Google Shape;1006;p42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07" name="Google Shape;1007;p42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8" name="Google Shape;1008;p42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9" name="Google Shape;1009;p42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0" name="Google Shape;1010;p42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42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2" name="Google Shape;1012;p42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3" name="Google Shape;1013;p42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4" name="Google Shape;1014;p42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5" name="Google Shape;1015;p42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6" name="Google Shape;1016;p42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42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42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42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0" name="Google Shape;1020;p42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42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42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3" name="Google Shape;1023;p42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4" name="Google Shape;1024;p42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5" name="Google Shape;1025;p42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6" name="Google Shape;1026;p42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7" name="Google Shape;1027;p42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028" name="Google Shape;1028;p42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42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 Kali Linux командой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apt-get install openvas.</a:t>
            </a:r>
            <a:endParaRPr b="1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 Kali Linux автоматически скачает все NVT.</a:t>
            </a:r>
            <a:endParaRPr b="1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Можно собрать из исходных кодов.</a:t>
            </a:r>
            <a:endParaRPr/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Можно использовать </a:t>
            </a: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сценарий </a:t>
            </a:r>
            <a:r>
              <a:rPr b="1" i="0" lang="en-US" sz="1600" u="sng" cap="none" strike="noStrike">
                <a:solidFill>
                  <a:schemeClr val="hlink"/>
                </a:solidFill>
                <a:hlinkClick r:id="rId5"/>
              </a:rPr>
              <a:t>openvas-commander.sh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, актуальн</a:t>
            </a:r>
            <a:r>
              <a:rPr lang="en-US" sz="1600">
                <a:solidFill>
                  <a:srgbClr val="2C2D30"/>
                </a:solidFill>
              </a:rPr>
              <a:t>ый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для версии 8.</a:t>
            </a:r>
            <a:r>
              <a:rPr lang="en-US" sz="1600">
                <a:solidFill>
                  <a:srgbClr val="2C2D30"/>
                </a:solidFill>
              </a:rPr>
              <a:t>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Требует около 20 ГБ свободного места.</a:t>
            </a:r>
            <a:endParaRPr/>
          </a:p>
          <a:p>
            <a:pPr indent="-1841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0" name="Google Shape;1030;p42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Способы установки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/>
          <p:nvPr/>
        </p:nvSpPr>
        <p:spPr>
          <a:xfrm>
            <a:off x="1142280" y="571320"/>
            <a:ext cx="685332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План урока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6" name="Google Shape;126;p16"/>
          <p:cNvSpPr/>
          <p:nvPr/>
        </p:nvSpPr>
        <p:spPr>
          <a:xfrm>
            <a:off x="1081775" y="2285274"/>
            <a:ext cx="6853200" cy="141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en-US" sz="1600">
                <a:solidFill>
                  <a:srgbClr val="2C2D30"/>
                </a:solidFill>
              </a:rPr>
              <a:t>Понятие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уязвимост</a:t>
            </a:r>
            <a:r>
              <a:rPr lang="en-US" sz="1600">
                <a:solidFill>
                  <a:srgbClr val="2C2D30"/>
                </a:solidFill>
              </a:rPr>
              <a:t>и.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en-US" sz="1600">
                <a:solidFill>
                  <a:srgbClr val="2C2D30"/>
                </a:solidFill>
              </a:rPr>
              <a:t>Виды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уязвимости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en-US" sz="1600">
                <a:solidFill>
                  <a:srgbClr val="2C2D30"/>
                </a:solidFill>
              </a:rPr>
              <a:t>Р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абота сканера уязвимости.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Обзор сканера OpenVAS.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Практическая часть.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78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7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6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6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6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6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6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3" name="Google Shape;133;p16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6"/>
          <p:cNvSpPr/>
          <p:nvPr/>
        </p:nvSpPr>
        <p:spPr>
          <a:xfrm>
            <a:off x="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6"/>
          <p:cNvSpPr/>
          <p:nvPr/>
        </p:nvSpPr>
        <p:spPr>
          <a:xfrm>
            <a:off x="5713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6"/>
          <p:cNvSpPr/>
          <p:nvPr/>
        </p:nvSpPr>
        <p:spPr>
          <a:xfrm>
            <a:off x="1142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6"/>
          <p:cNvSpPr/>
          <p:nvPr/>
        </p:nvSpPr>
        <p:spPr>
          <a:xfrm>
            <a:off x="1713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6"/>
          <p:cNvSpPr/>
          <p:nvPr/>
        </p:nvSpPr>
        <p:spPr>
          <a:xfrm>
            <a:off x="2284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6"/>
          <p:cNvSpPr/>
          <p:nvPr/>
        </p:nvSpPr>
        <p:spPr>
          <a:xfrm>
            <a:off x="2855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6"/>
          <p:cNvSpPr/>
          <p:nvPr/>
        </p:nvSpPr>
        <p:spPr>
          <a:xfrm>
            <a:off x="34272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6"/>
          <p:cNvSpPr/>
          <p:nvPr/>
        </p:nvSpPr>
        <p:spPr>
          <a:xfrm>
            <a:off x="39985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45694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6"/>
          <p:cNvSpPr/>
          <p:nvPr/>
        </p:nvSpPr>
        <p:spPr>
          <a:xfrm>
            <a:off x="5140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5712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6283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6854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7425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79966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85680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6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p1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3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43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43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8" name="Google Shape;1038;p43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9" name="Google Shape;1039;p43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43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41" name="Google Shape;1041;p43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2" name="Google Shape;1042;p43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3" name="Google Shape;1043;p43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4" name="Google Shape;1044;p43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5" name="Google Shape;1045;p43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43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43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" name="Google Shape;1048;p43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9" name="Google Shape;1049;p43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0" name="Google Shape;1050;p43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1" name="Google Shape;1051;p43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2" name="Google Shape;1052;p43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3" name="Google Shape;1053;p43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4" name="Google Shape;1054;p43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5" name="Google Shape;1055;p43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6" name="Google Shape;1056;p43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7" name="Google Shape;1057;p43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8" name="Google Shape;1058;p43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9" name="Google Shape;1059;p43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0" name="Google Shape;1060;p43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1" name="Google Shape;1061;p43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062" name="Google Shape;1062;p43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3" name="Google Shape;1063;p43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 Kali Linux командами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openvas-start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openvas-stop.</a:t>
            </a:r>
            <a:endParaRPr/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Если ставился не в Kali Linux, то на примере Ubuntu</a:t>
            </a:r>
            <a:r>
              <a:rPr lang="en-US" sz="1600">
                <a:solidFill>
                  <a:srgbClr val="2C2D30"/>
                </a:solidFill>
              </a:rPr>
              <a:t>: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sudo service openvas-scanner restart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sudo service openvas-manager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restart, gsad.</a:t>
            </a:r>
            <a:endParaRPr b="1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41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4" name="Google Shape;1064;p43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Запуск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44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0" name="Google Shape;1070;p44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44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2" name="Google Shape;1072;p44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3" name="Google Shape;1073;p44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4" name="Google Shape;1074;p44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75" name="Google Shape;1075;p44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44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44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44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44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44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44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44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44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44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44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44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44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44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44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44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44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44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44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44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5" name="Google Shape;1095;p44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096" name="Google Shape;1096;p44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44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ps -aux|grep openvas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проверяем запуск 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openvasmd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b="1" i="0" lang="en-US" sz="1600" u="none" cap="none" strike="noStrike">
                <a:solidFill>
                  <a:srgbClr val="2C2D30"/>
                </a:solidFill>
              </a:rPr>
              <a:t>openvassd.</a:t>
            </a:r>
            <a:endParaRPr b="1" i="0" sz="1600" u="none" cap="none" strike="noStrike">
              <a:solidFill>
                <a:srgbClr val="2C2D30"/>
              </a:solidFill>
            </a:endParaRPr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ps -aux|grep gsad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проверяем запуск Greenbone Security Assistance.</a:t>
            </a:r>
            <a:endParaRPr/>
          </a:p>
          <a:p>
            <a:pPr indent="-285750" lvl="0" marL="412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2C2D30"/>
                </a:solidFill>
              </a:rPr>
              <a:t>netstat –antp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проверяем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активност</a:t>
            </a:r>
            <a:r>
              <a:rPr lang="en-US" sz="1600">
                <a:solidFill>
                  <a:srgbClr val="2C2D30"/>
                </a:solidFill>
              </a:rPr>
              <a:t>ь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сетевых портов.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44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Проверка работы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2" name="Shape 1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Google Shape;1103;p45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45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45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45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45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45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45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45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45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45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45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45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45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45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45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45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45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0" name="Google Shape;1120;p45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1" name="Google Shape;1121;p45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2" name="Google Shape;1122;p45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3" name="Google Shape;1123;p45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4" name="Google Shape;1124;p45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25" name="Google Shape;1125;p45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6" name="Google Shape;1126;p45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7" name="Google Shape;1127;p45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8" name="Google Shape;1128;p45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9" name="Google Shape;1129;p45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130" name="Google Shape;1130;p45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1" name="Google Shape;1131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4320" y="856800"/>
            <a:ext cx="7915480" cy="752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2" name="Google Shape;1132;p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41920" y="2364655"/>
            <a:ext cx="7427880" cy="12906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6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p46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Практическая демонстрация поиска уязвимостей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38" name="Google Shape;1138;p46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9" name="Google Shape;1139;p46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0" name="Google Shape;1140;p46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1" name="Google Shape;1141;p46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2" name="Google Shape;1142;p46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3" name="Google Shape;1143;p46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44" name="Google Shape;1144;p46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5" name="Google Shape;1145;p46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6" name="Google Shape;1146;p46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7" name="Google Shape;1147;p46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8" name="Google Shape;1148;p46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p46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0" name="Google Shape;1150;p46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1" name="Google Shape;1151;p46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2" name="Google Shape;1152;p46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3" name="Google Shape;1153;p46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4" name="Google Shape;1154;p46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Google Shape;1155;p46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6" name="Google Shape;1156;p46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7" name="Google Shape;1157;p46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8" name="Google Shape;1158;p46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9" name="Google Shape;1159;p46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p46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1" name="Google Shape;1161;p46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2" name="Google Shape;1162;p46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Google Shape;1163;p46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4" name="Google Shape;1164;p46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5" name="Google Shape;1165;p46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9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p47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1" name="Google Shape;1171;p47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2" name="Google Shape;1172;p47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3" name="Google Shape;1173;p47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4" name="Google Shape;1174;p47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5" name="Google Shape;1175;p47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76" name="Google Shape;1176;p47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7" name="Google Shape;1177;p47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8" name="Google Shape;1178;p47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9" name="Google Shape;1179;p4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0" name="Google Shape;1180;p4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1" name="Google Shape;1181;p4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2" name="Google Shape;1182;p4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3" name="Google Shape;1183;p4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4" name="Google Shape;1184;p4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5" name="Google Shape;1185;p4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6" name="Google Shape;1186;p4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7" name="Google Shape;1187;p4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8" name="Google Shape;1188;p4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9" name="Google Shape;1189;p4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0" name="Google Shape;1190;p4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1" name="Google Shape;1191;p4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2" name="Google Shape;1192;p4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3" name="Google Shape;1193;p4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4" name="Google Shape;1194;p4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5" name="Google Shape;1195;p4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6" name="Google Shape;1196;p4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197" name="Google Shape;1197;p4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8" name="Google Shape;1198;p47"/>
          <p:cNvSpPr/>
          <p:nvPr/>
        </p:nvSpPr>
        <p:spPr>
          <a:xfrm>
            <a:off x="1141920" y="1562582"/>
            <a:ext cx="6902640" cy="2835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AutoNum type="arabicPeriod"/>
            </a:pPr>
            <a:r>
              <a:rPr lang="en-US">
                <a:solidFill>
                  <a:srgbClr val="2C2D30"/>
                </a:solidFill>
              </a:rPr>
              <a:t>Установить OpenVAS в Kali Linux.</a:t>
            </a:r>
            <a:endParaRPr>
              <a:solidFill>
                <a:srgbClr val="2C2D30"/>
              </a:solidFill>
            </a:endParaRPr>
          </a:p>
          <a:p>
            <a:pPr indent="-3175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AutoNum type="arabicPeriod"/>
            </a:pPr>
            <a:r>
              <a:rPr lang="en-US">
                <a:solidFill>
                  <a:srgbClr val="2C2D30"/>
                </a:solidFill>
              </a:rPr>
              <a:t>Установить систему DVL Linux в качестве виртуальной машины, настроить сетевой доступ к ней со стороны Kali Linux и просканировать систему DVL Linux на наличие уязвимостей. </a:t>
            </a:r>
            <a:endParaRPr>
              <a:solidFill>
                <a:srgbClr val="2C2D30"/>
              </a:solidFill>
            </a:endParaRPr>
          </a:p>
          <a:p>
            <a:pPr indent="-317500" lvl="0" marL="4572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AutoNum type="arabicPeriod"/>
            </a:pPr>
            <a:r>
              <a:rPr lang="en-US">
                <a:solidFill>
                  <a:srgbClr val="2C2D30"/>
                </a:solidFill>
              </a:rPr>
              <a:t>* </a:t>
            </a:r>
            <a:r>
              <a:rPr lang="en-US">
                <a:solidFill>
                  <a:srgbClr val="333333"/>
                </a:solidFill>
                <a:highlight>
                  <a:srgbClr val="F5F5F5"/>
                </a:highlight>
                <a:latin typeface="Roboto"/>
                <a:ea typeface="Roboto"/>
                <a:cs typeface="Roboto"/>
                <a:sym typeface="Roboto"/>
              </a:rPr>
              <a:t>Установить </a:t>
            </a:r>
            <a:r>
              <a:rPr lang="en-US">
                <a:solidFill>
                  <a:srgbClr val="2C2D30"/>
                </a:solidFill>
              </a:rPr>
              <a:t>виртуальную машину</a:t>
            </a:r>
            <a:r>
              <a:rPr lang="en-US">
                <a:solidFill>
                  <a:srgbClr val="333333"/>
                </a:solidFill>
                <a:highlight>
                  <a:srgbClr val="F5F5F5"/>
                </a:highlight>
                <a:latin typeface="Roboto"/>
                <a:ea typeface="Roboto"/>
                <a:cs typeface="Roboto"/>
                <a:sym typeface="Roboto"/>
              </a:rPr>
              <a:t> на базе Windows 7 (8,8.1 или 10), активировать сетевой доступ к общим папкам. Просканировать ВМ при помощи OpenVAS с использованием данных протокола</a:t>
            </a:r>
            <a:r>
              <a:rPr lang="en-US">
                <a:solidFill>
                  <a:srgbClr val="2C2D30"/>
                </a:solidFill>
              </a:rPr>
              <a:t> SMB.</a:t>
            </a:r>
            <a:endParaRPr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100"/>
              <a:buNone/>
            </a:pPr>
            <a:r>
              <a:rPr lang="en-US">
                <a:solidFill>
                  <a:srgbClr val="2C2D30"/>
                </a:solidFill>
              </a:rPr>
              <a:t>Задание со звездочкой* — повышенной сложности.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1199" name="Google Shape;1199;p47"/>
          <p:cNvSpPr/>
          <p:nvPr/>
        </p:nvSpPr>
        <p:spPr>
          <a:xfrm>
            <a:off x="1142640" y="571680"/>
            <a:ext cx="6853680" cy="7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4C5D6E"/>
                </a:solidFill>
              </a:rPr>
              <a:t>Практическое</a:t>
            </a: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 задание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3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p48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>
                <a:solidFill>
                  <a:srgbClr val="4C5D6E"/>
                </a:solidFill>
              </a:rPr>
              <a:t>Практическое</a:t>
            </a: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 задание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05" name="Google Shape;1205;p48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6" name="Google Shape;1206;p48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7" name="Google Shape;1207;p48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8" name="Google Shape;1208;p48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9" name="Google Shape;1209;p48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0" name="Google Shape;1210;p48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11" name="Google Shape;1211;p48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2" name="Google Shape;1212;p48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3" name="Google Shape;1213;p48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4" name="Google Shape;1214;p48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5" name="Google Shape;1215;p48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6" name="Google Shape;1216;p48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7" name="Google Shape;1217;p48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8" name="Google Shape;1218;p48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9" name="Google Shape;1219;p48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0" name="Google Shape;1220;p48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1" name="Google Shape;1221;p48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2" name="Google Shape;1222;p48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Google Shape;1223;p48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4" name="Google Shape;1224;p48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5" name="Google Shape;1225;p48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6" name="Google Shape;1226;p48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7" name="Google Shape;1227;p48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8" name="Google Shape;1228;p48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9" name="Google Shape;1229;p48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48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1" name="Google Shape;1231;p4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2" name="Google Shape;1232;p48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6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p49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</a:t>
            </a:r>
            <a:r>
              <a:rPr lang="en-US" sz="3200">
                <a:solidFill>
                  <a:srgbClr val="4C5D6E"/>
                </a:solidFill>
              </a:rPr>
              <a:t> участников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38" name="Google Shape;1238;p49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9" name="Google Shape;1239;p49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0" name="Google Shape;1240;p49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1" name="Google Shape;1241;p49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2" name="Google Shape;1242;p49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3" name="Google Shape;1243;p49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4" name="Google Shape;1244;p49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5" name="Google Shape;1245;p49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6" name="Google Shape;1246;p49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49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8" name="Google Shape;1248;p49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9" name="Google Shape;1249;p49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0" name="Google Shape;1250;p49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49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2" name="Google Shape;1252;p49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3" name="Google Shape;1253;p49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4" name="Google Shape;1254;p49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5" name="Google Shape;1255;p49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6" name="Google Shape;1256;p49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7" name="Google Shape;1257;p49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8" name="Google Shape;1258;p49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9" name="Google Shape;1259;p49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0" name="Google Shape;1260;p49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1" name="Google Shape;1261;p49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2" name="Google Shape;1262;p49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3" name="Google Shape;1263;p49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4" name="Google Shape;1264;p4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5" name="Google Shape;1265;p49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9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p50"/>
          <p:cNvSpPr/>
          <p:nvPr/>
        </p:nvSpPr>
        <p:spPr>
          <a:xfrm>
            <a:off x="1142280" y="571680"/>
            <a:ext cx="6855840" cy="39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Спасибо за внимание!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71" name="Google Shape;1271;p50"/>
          <p:cNvSpPr/>
          <p:nvPr/>
        </p:nvSpPr>
        <p:spPr>
          <a:xfrm>
            <a:off x="-799920" y="1714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2" name="Google Shape;1272;p50"/>
          <p:cNvSpPr/>
          <p:nvPr/>
        </p:nvSpPr>
        <p:spPr>
          <a:xfrm>
            <a:off x="-799920" y="2286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3" name="Google Shape;1273;p50"/>
          <p:cNvSpPr/>
          <p:nvPr/>
        </p:nvSpPr>
        <p:spPr>
          <a:xfrm>
            <a:off x="-799920" y="2857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4" name="Google Shape;1274;p50"/>
          <p:cNvSpPr/>
          <p:nvPr/>
        </p:nvSpPr>
        <p:spPr>
          <a:xfrm>
            <a:off x="-799920" y="3429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5" name="Google Shape;1275;p50"/>
          <p:cNvSpPr/>
          <p:nvPr/>
        </p:nvSpPr>
        <p:spPr>
          <a:xfrm>
            <a:off x="-799920" y="4000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6" name="Google Shape;1276;p50"/>
          <p:cNvSpPr/>
          <p:nvPr/>
        </p:nvSpPr>
        <p:spPr>
          <a:xfrm>
            <a:off x="-799920" y="457200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77" name="Google Shape;1277;p50"/>
          <p:cNvSpPr/>
          <p:nvPr/>
        </p:nvSpPr>
        <p:spPr>
          <a:xfrm>
            <a:off x="-799920" y="114300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8" name="Google Shape;1278;p50"/>
          <p:cNvSpPr/>
          <p:nvPr/>
        </p:nvSpPr>
        <p:spPr>
          <a:xfrm>
            <a:off x="-799920" y="5716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9" name="Google Shape;1279;p50"/>
          <p:cNvSpPr/>
          <p:nvPr/>
        </p:nvSpPr>
        <p:spPr>
          <a:xfrm>
            <a:off x="-799920" y="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0" name="Google Shape;1280;p50"/>
          <p:cNvSpPr/>
          <p:nvPr/>
        </p:nvSpPr>
        <p:spPr>
          <a:xfrm>
            <a:off x="2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1" name="Google Shape;1281;p50"/>
          <p:cNvSpPr/>
          <p:nvPr/>
        </p:nvSpPr>
        <p:spPr>
          <a:xfrm>
            <a:off x="57348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2" name="Google Shape;1282;p50"/>
          <p:cNvSpPr/>
          <p:nvPr/>
        </p:nvSpPr>
        <p:spPr>
          <a:xfrm>
            <a:off x="11448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3" name="Google Shape;1283;p50"/>
          <p:cNvSpPr/>
          <p:nvPr/>
        </p:nvSpPr>
        <p:spPr>
          <a:xfrm>
            <a:off x="17161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4" name="Google Shape;1284;p50"/>
          <p:cNvSpPr/>
          <p:nvPr/>
        </p:nvSpPr>
        <p:spPr>
          <a:xfrm>
            <a:off x="22870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5" name="Google Shape;1285;p50"/>
          <p:cNvSpPr/>
          <p:nvPr/>
        </p:nvSpPr>
        <p:spPr>
          <a:xfrm>
            <a:off x="28584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6" name="Google Shape;1286;p50"/>
          <p:cNvSpPr/>
          <p:nvPr/>
        </p:nvSpPr>
        <p:spPr>
          <a:xfrm>
            <a:off x="34297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7" name="Google Shape;1287;p50"/>
          <p:cNvSpPr/>
          <p:nvPr/>
        </p:nvSpPr>
        <p:spPr>
          <a:xfrm>
            <a:off x="40006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8" name="Google Shape;1288;p50"/>
          <p:cNvSpPr/>
          <p:nvPr/>
        </p:nvSpPr>
        <p:spPr>
          <a:xfrm>
            <a:off x="45720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9" name="Google Shape;1289;p50"/>
          <p:cNvSpPr/>
          <p:nvPr/>
        </p:nvSpPr>
        <p:spPr>
          <a:xfrm>
            <a:off x="51433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0" name="Google Shape;1290;p50"/>
          <p:cNvSpPr/>
          <p:nvPr/>
        </p:nvSpPr>
        <p:spPr>
          <a:xfrm>
            <a:off x="57142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50"/>
          <p:cNvSpPr/>
          <p:nvPr/>
        </p:nvSpPr>
        <p:spPr>
          <a:xfrm>
            <a:off x="628560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50"/>
          <p:cNvSpPr/>
          <p:nvPr/>
        </p:nvSpPr>
        <p:spPr>
          <a:xfrm>
            <a:off x="685692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50"/>
          <p:cNvSpPr/>
          <p:nvPr/>
        </p:nvSpPr>
        <p:spPr>
          <a:xfrm>
            <a:off x="7427880" y="-800280"/>
            <a:ext cx="570240" cy="57060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50"/>
          <p:cNvSpPr/>
          <p:nvPr/>
        </p:nvSpPr>
        <p:spPr>
          <a:xfrm>
            <a:off x="799920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50"/>
          <p:cNvSpPr/>
          <p:nvPr/>
        </p:nvSpPr>
        <p:spPr>
          <a:xfrm>
            <a:off x="8570520" y="-800280"/>
            <a:ext cx="570240" cy="570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50"/>
          <p:cNvSpPr/>
          <p:nvPr/>
        </p:nvSpPr>
        <p:spPr>
          <a:xfrm>
            <a:off x="571320" y="4572000"/>
            <a:ext cx="570240" cy="5706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7" name="Google Shape;1297;p5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240" cy="570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8" name="Google Shape;1298;p50"/>
          <p:cNvSpPr/>
          <p:nvPr/>
        </p:nvSpPr>
        <p:spPr>
          <a:xfrm>
            <a:off x="571320" y="0"/>
            <a:ext cx="570240" cy="189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7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7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7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7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65" name="Google Shape;165;p17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7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7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7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7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7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7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7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7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7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7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7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5" name="Google Shape;185;p17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7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7"/>
          <p:cNvSpPr/>
          <p:nvPr/>
        </p:nvSpPr>
        <p:spPr>
          <a:xfrm>
            <a:off x="1235520" y="2011680"/>
            <a:ext cx="6902640" cy="2559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Согласно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ISO 27005: </a:t>
            </a:r>
            <a:r>
              <a:rPr lang="en-US" sz="1600">
                <a:solidFill>
                  <a:srgbClr val="2C2D30"/>
                </a:solidFill>
              </a:rPr>
              <a:t>“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A weakness of an asset or group of assets that can be exploited by one or more threats</a:t>
            </a:r>
            <a:r>
              <a:rPr lang="en-US" sz="1600">
                <a:solidFill>
                  <a:srgbClr val="2C2D30"/>
                </a:solidFill>
              </a:rPr>
              <a:t>”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. Assets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все, что имеет ценность для организации.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Термин </a:t>
            </a:r>
            <a:r>
              <a:rPr lang="en-US" sz="1600">
                <a:solidFill>
                  <a:srgbClr val="2C2D30"/>
                </a:solidFill>
              </a:rPr>
              <a:t>«уязвимость»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используется для обозначения недостатка в системе.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Используя уязвимость, можно нарушить работу системы.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Поэтому каждая известная уязвимость оценивается количественными показателями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7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Что понимают под уязвимостью (англ. vulnerability)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8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8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8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8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8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99" name="Google Shape;199;p18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8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8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8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8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8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8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8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8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8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8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8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8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8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8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8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8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8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8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8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9" name="Google Shape;219;p18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8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8"/>
          <p:cNvSpPr/>
          <p:nvPr/>
        </p:nvSpPr>
        <p:spPr>
          <a:xfrm>
            <a:off x="1235520" y="2011680"/>
            <a:ext cx="6902640" cy="2559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Ошибки при написании программ</a:t>
            </a:r>
            <a:r>
              <a:rPr lang="en-US" sz="1600">
                <a:solidFill>
                  <a:srgbClr val="2C2D30"/>
                </a:solidFill>
              </a:rPr>
              <a:t> — нап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ример</a:t>
            </a:r>
            <a:r>
              <a:rPr lang="en-US" sz="1600">
                <a:solidFill>
                  <a:srgbClr val="2C2D30"/>
                </a:solidFill>
              </a:rPr>
              <a:t>,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buffer overflow.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Слабые настройки</a:t>
            </a:r>
            <a:r>
              <a:rPr lang="en-US" sz="1600">
                <a:solidFill>
                  <a:srgbClr val="2C2D30"/>
                </a:solidFill>
              </a:rPr>
              <a:t> —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пароль «admin»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Ошибки логики работы приложения, компонента или иной сущности</a:t>
            </a:r>
            <a:r>
              <a:rPr lang="en-US" sz="1600">
                <a:solidFill>
                  <a:srgbClr val="2C2D30"/>
                </a:solidFill>
              </a:rPr>
              <a:t> 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Sql injection.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Архитектурная особенность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Meltdown и Spectre</a:t>
            </a:r>
            <a:r>
              <a:rPr lang="en-US" sz="1600">
                <a:solidFill>
                  <a:srgbClr val="2C2D30"/>
                </a:solidFill>
              </a:rPr>
              <a:t>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Прочие </a:t>
            </a:r>
            <a:r>
              <a:rPr lang="en-US" sz="1600">
                <a:solidFill>
                  <a:srgbClr val="2C2D30"/>
                </a:solidFill>
              </a:rPr>
              <a:t>факторы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, позволяющие провести атаку с использованием особенности системы.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4C5D6E"/>
                </a:solidFill>
              </a:rPr>
              <a:t>Причины</a:t>
            </a: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 уязвимост</a:t>
            </a:r>
            <a:r>
              <a:rPr lang="en-US" sz="3200">
                <a:solidFill>
                  <a:srgbClr val="4C5D6E"/>
                </a:solidFill>
              </a:rPr>
              <a:t>ей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9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9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9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9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9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9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9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9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19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19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3" name="Google Shape;253;p19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9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12355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Количественно</a:t>
            </a:r>
            <a:r>
              <a:rPr lang="en-US" sz="1600">
                <a:solidFill>
                  <a:srgbClr val="2C2D30"/>
                </a:solidFill>
              </a:rPr>
              <a:t> 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каждой уязвимости присваивается числовой показатель</a:t>
            </a:r>
            <a:r>
              <a:rPr lang="en-US" sz="1600">
                <a:solidFill>
                  <a:srgbClr val="2C2D30"/>
                </a:solidFill>
              </a:rPr>
              <a:t>. Ч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ем он выше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тем опаснее уязвимость. Пример</a:t>
            </a:r>
            <a:r>
              <a:rPr lang="en-US" sz="1600">
                <a:solidFill>
                  <a:srgbClr val="2C2D30"/>
                </a:solidFill>
              </a:rPr>
              <a:t>: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индекс CVSS, показывает </a:t>
            </a:r>
            <a:r>
              <a:rPr lang="en-US" sz="1600">
                <a:solidFill>
                  <a:srgbClr val="2C2D30"/>
                </a:solidFill>
              </a:rPr>
              <a:t>i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mpact</a:t>
            </a:r>
            <a:r>
              <a:rPr lang="en-US" sz="1600">
                <a:solidFill>
                  <a:srgbClr val="2C2D30"/>
                </a:solidFill>
              </a:rPr>
              <a:t>-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уязвимости</a:t>
            </a:r>
            <a:r>
              <a:rPr lang="en-US" sz="1600">
                <a:solidFill>
                  <a:srgbClr val="2C2D30"/>
                </a:solidFill>
              </a:rPr>
              <a:t> и п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редставляет собой набор показателей («вектор»).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Качественно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экспертная (примерная) оценка, насколько вероятн</a:t>
            </a:r>
            <a:r>
              <a:rPr lang="en-US" sz="1600">
                <a:solidFill>
                  <a:srgbClr val="2C2D30"/>
                </a:solidFill>
              </a:rPr>
              <a:t>а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эксплуатаци</a:t>
            </a:r>
            <a:r>
              <a:rPr lang="en-US" sz="1600">
                <a:solidFill>
                  <a:srgbClr val="2C2D30"/>
                </a:solidFill>
              </a:rPr>
              <a:t>я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уязвимости. Пример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«низкая», «средняя», «высокая» опасность.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Как оценивается уязвимость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0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0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0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0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0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0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0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20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20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20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0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0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0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0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0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0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0"/>
          <p:cNvSpPr/>
          <p:nvPr/>
        </p:nvSpPr>
        <p:spPr>
          <a:xfrm>
            <a:off x="9369000" y="1714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0"/>
          <p:cNvSpPr/>
          <p:nvPr/>
        </p:nvSpPr>
        <p:spPr>
          <a:xfrm>
            <a:off x="9369000" y="2286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0"/>
          <p:cNvSpPr/>
          <p:nvPr/>
        </p:nvSpPr>
        <p:spPr>
          <a:xfrm>
            <a:off x="9369000" y="2857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0"/>
          <p:cNvSpPr/>
          <p:nvPr/>
        </p:nvSpPr>
        <p:spPr>
          <a:xfrm>
            <a:off x="9369000" y="3429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0"/>
          <p:cNvSpPr/>
          <p:nvPr/>
        </p:nvSpPr>
        <p:spPr>
          <a:xfrm>
            <a:off x="9369000" y="4000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0"/>
          <p:cNvSpPr/>
          <p:nvPr/>
        </p:nvSpPr>
        <p:spPr>
          <a:xfrm>
            <a:off x="936900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3" name="Google Shape;283;p20"/>
          <p:cNvSpPr/>
          <p:nvPr/>
        </p:nvSpPr>
        <p:spPr>
          <a:xfrm>
            <a:off x="9369000" y="114300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0"/>
          <p:cNvSpPr/>
          <p:nvPr/>
        </p:nvSpPr>
        <p:spPr>
          <a:xfrm>
            <a:off x="9369000" y="571320"/>
            <a:ext cx="570600" cy="570960"/>
          </a:xfrm>
          <a:prstGeom prst="rect">
            <a:avLst/>
          </a:prstGeom>
          <a:noFill/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0"/>
          <p:cNvSpPr/>
          <p:nvPr/>
        </p:nvSpPr>
        <p:spPr>
          <a:xfrm>
            <a:off x="936900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0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7" name="Google Shape;287;p20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20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9" name="Google Shape;28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9713" y="568371"/>
            <a:ext cx="7118767" cy="4002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1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1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1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1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1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1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0" name="Google Shape;300;p21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1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1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1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1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1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1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1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1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1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1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1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1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1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1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1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1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1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21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1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0" name="Google Shape;320;p21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1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1"/>
          <p:cNvSpPr/>
          <p:nvPr/>
        </p:nvSpPr>
        <p:spPr>
          <a:xfrm>
            <a:off x="12355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https://cve.mitre.org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сайт</a:t>
            </a:r>
            <a:r>
              <a:rPr lang="en-US" sz="1600">
                <a:solidFill>
                  <a:srgbClr val="2C2D30"/>
                </a:solidFill>
              </a:rPr>
              <a:t>-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аггрегатор информации об уязвимостях. У каждой уязвимости есть индекс CVE.</a:t>
            </a:r>
            <a:endParaRPr b="0" i="0" sz="16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https://nvd.nist.gov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БД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уязвимостей США.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https://bdu.fstec.ru/vul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база данных уязвимостей ФСТЭК.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https://www.exploit-db.com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—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база данных эксплоитов для уязвимостей.</a:t>
            </a:r>
            <a:endParaRPr/>
          </a:p>
        </p:txBody>
      </p:sp>
      <p:sp>
        <p:nvSpPr>
          <p:cNvPr id="323" name="Google Shape;323;p21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Информация об уязвимостях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2"/>
          <p:cNvSpPr/>
          <p:nvPr/>
        </p:nvSpPr>
        <p:spPr>
          <a:xfrm>
            <a:off x="-799920" y="1714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2"/>
          <p:cNvSpPr/>
          <p:nvPr/>
        </p:nvSpPr>
        <p:spPr>
          <a:xfrm>
            <a:off x="-799920" y="2286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22"/>
          <p:cNvSpPr/>
          <p:nvPr/>
        </p:nvSpPr>
        <p:spPr>
          <a:xfrm>
            <a:off x="-799920" y="2857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2"/>
          <p:cNvSpPr/>
          <p:nvPr/>
        </p:nvSpPr>
        <p:spPr>
          <a:xfrm>
            <a:off x="-799920" y="3429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22"/>
          <p:cNvSpPr/>
          <p:nvPr/>
        </p:nvSpPr>
        <p:spPr>
          <a:xfrm>
            <a:off x="-799920" y="4000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2"/>
          <p:cNvSpPr/>
          <p:nvPr/>
        </p:nvSpPr>
        <p:spPr>
          <a:xfrm>
            <a:off x="-799920" y="457200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34" name="Google Shape;334;p22"/>
          <p:cNvSpPr/>
          <p:nvPr/>
        </p:nvSpPr>
        <p:spPr>
          <a:xfrm>
            <a:off x="-799920" y="114300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22"/>
          <p:cNvSpPr/>
          <p:nvPr/>
        </p:nvSpPr>
        <p:spPr>
          <a:xfrm>
            <a:off x="-799920" y="5716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2"/>
          <p:cNvSpPr/>
          <p:nvPr/>
        </p:nvSpPr>
        <p:spPr>
          <a:xfrm>
            <a:off x="-799920" y="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22"/>
          <p:cNvSpPr/>
          <p:nvPr/>
        </p:nvSpPr>
        <p:spPr>
          <a:xfrm>
            <a:off x="2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22"/>
          <p:cNvSpPr/>
          <p:nvPr/>
        </p:nvSpPr>
        <p:spPr>
          <a:xfrm>
            <a:off x="57348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22"/>
          <p:cNvSpPr/>
          <p:nvPr/>
        </p:nvSpPr>
        <p:spPr>
          <a:xfrm>
            <a:off x="11448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22"/>
          <p:cNvSpPr/>
          <p:nvPr/>
        </p:nvSpPr>
        <p:spPr>
          <a:xfrm>
            <a:off x="17161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2"/>
          <p:cNvSpPr/>
          <p:nvPr/>
        </p:nvSpPr>
        <p:spPr>
          <a:xfrm>
            <a:off x="22870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2"/>
          <p:cNvSpPr/>
          <p:nvPr/>
        </p:nvSpPr>
        <p:spPr>
          <a:xfrm>
            <a:off x="28584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22"/>
          <p:cNvSpPr/>
          <p:nvPr/>
        </p:nvSpPr>
        <p:spPr>
          <a:xfrm>
            <a:off x="34297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2"/>
          <p:cNvSpPr/>
          <p:nvPr/>
        </p:nvSpPr>
        <p:spPr>
          <a:xfrm>
            <a:off x="40006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22"/>
          <p:cNvSpPr/>
          <p:nvPr/>
        </p:nvSpPr>
        <p:spPr>
          <a:xfrm>
            <a:off x="45720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2"/>
          <p:cNvSpPr/>
          <p:nvPr/>
        </p:nvSpPr>
        <p:spPr>
          <a:xfrm>
            <a:off x="51433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2"/>
          <p:cNvSpPr/>
          <p:nvPr/>
        </p:nvSpPr>
        <p:spPr>
          <a:xfrm>
            <a:off x="57142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2"/>
          <p:cNvSpPr/>
          <p:nvPr/>
        </p:nvSpPr>
        <p:spPr>
          <a:xfrm>
            <a:off x="628560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22"/>
          <p:cNvSpPr/>
          <p:nvPr/>
        </p:nvSpPr>
        <p:spPr>
          <a:xfrm>
            <a:off x="685692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p22"/>
          <p:cNvSpPr/>
          <p:nvPr/>
        </p:nvSpPr>
        <p:spPr>
          <a:xfrm>
            <a:off x="7427880" y="-800280"/>
            <a:ext cx="570600" cy="570960"/>
          </a:xfrm>
          <a:prstGeom prst="rect">
            <a:avLst/>
          </a:prstGeom>
          <a:solidFill>
            <a:srgbClr val="EEEEEE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2"/>
          <p:cNvSpPr/>
          <p:nvPr/>
        </p:nvSpPr>
        <p:spPr>
          <a:xfrm>
            <a:off x="799920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22"/>
          <p:cNvSpPr/>
          <p:nvPr/>
        </p:nvSpPr>
        <p:spPr>
          <a:xfrm>
            <a:off x="8570520" y="-800280"/>
            <a:ext cx="570600" cy="57096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22"/>
          <p:cNvSpPr/>
          <p:nvPr/>
        </p:nvSpPr>
        <p:spPr>
          <a:xfrm>
            <a:off x="571320" y="4572000"/>
            <a:ext cx="570600" cy="5709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4" name="Google Shape;354;p22"/>
          <p:cNvPicPr preferRelativeResize="0"/>
          <p:nvPr/>
        </p:nvPicPr>
        <p:blipFill rotWithShape="1">
          <a:blip r:embed="rId3">
            <a:alphaModFix/>
          </a:blip>
          <a:srcRect b="-14476" l="-19011" r="-19028" t="-14476"/>
          <a:stretch/>
        </p:blipFill>
        <p:spPr>
          <a:xfrm>
            <a:off x="571320" y="4572000"/>
            <a:ext cx="570600" cy="570960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22"/>
          <p:cNvSpPr/>
          <p:nvPr/>
        </p:nvSpPr>
        <p:spPr>
          <a:xfrm>
            <a:off x="571320" y="0"/>
            <a:ext cx="570600" cy="18936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22"/>
          <p:cNvSpPr/>
          <p:nvPr/>
        </p:nvSpPr>
        <p:spPr>
          <a:xfrm>
            <a:off x="1235520" y="1713960"/>
            <a:ext cx="690264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0 day </a:t>
            </a:r>
            <a:r>
              <a:rPr lang="en-US" sz="1600">
                <a:solidFill>
                  <a:srgbClr val="2C2D30"/>
                </a:solidFill>
              </a:rPr>
              <a:t>— </a:t>
            </a:r>
            <a:r>
              <a:rPr lang="en-US" sz="1600">
                <a:solidFill>
                  <a:srgbClr val="2C2D30"/>
                </a:solidFill>
              </a:rPr>
              <a:t>уязвимость,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для </a:t>
            </a:r>
            <a:r>
              <a:rPr lang="en-US" sz="1600">
                <a:solidFill>
                  <a:srgbClr val="2C2D30"/>
                </a:solidFill>
              </a:rPr>
              <a:t>которой 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не опубликован патч, но она уже встречается </a:t>
            </a:r>
            <a:r>
              <a:rPr lang="en-US" sz="1600">
                <a:solidFill>
                  <a:srgbClr val="2C2D30"/>
                </a:solidFill>
              </a:rPr>
              <a:t>«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в природе» (in-the-wild). </a:t>
            </a:r>
            <a:r>
              <a:rPr lang="en-US" sz="1600">
                <a:solidFill>
                  <a:srgbClr val="2C2D30"/>
                </a:solidFill>
              </a:rPr>
              <a:t>У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разработчиков не было </a:t>
            </a:r>
            <a:r>
              <a:rPr lang="en-US" sz="1600">
                <a:solidFill>
                  <a:srgbClr val="2C2D30"/>
                </a:solidFill>
              </a:rPr>
              <a:t>времени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на устранение уязвимости.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Как правило, их находят и эксплуатируют раньше, чем выпущено обновление, закрывающее уязвимость.</a:t>
            </a:r>
            <a:endParaRPr/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Пример 0-</a:t>
            </a:r>
            <a:r>
              <a:rPr lang="en-US" sz="1600">
                <a:solidFill>
                  <a:srgbClr val="2C2D30"/>
                </a:solidFill>
              </a:rPr>
              <a:t>day уязвимости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2C2D30"/>
                </a:solidFill>
              </a:rPr>
              <a:t>CVE-2017-11882 в MS Office - оставалась неисправленной 17 лет</a:t>
            </a:r>
            <a:r>
              <a:rPr b="0" i="0" lang="en-US" sz="16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/>
          </a:p>
        </p:txBody>
      </p:sp>
      <p:sp>
        <p:nvSpPr>
          <p:cNvPr id="357" name="Google Shape;357;p22"/>
          <p:cNvSpPr/>
          <p:nvPr/>
        </p:nvSpPr>
        <p:spPr>
          <a:xfrm>
            <a:off x="1142640" y="571680"/>
            <a:ext cx="6853680" cy="1142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Уязвимости нулевого дня</a:t>
            </a:r>
            <a:endParaRPr b="0" i="0" sz="1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