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4" r:id="rId1"/>
  </p:sldMasterIdLst>
  <p:notesMasterIdLst>
    <p:notesMasterId r:id="rId7"/>
  </p:notesMasterIdLst>
  <p:sldIdLst>
    <p:sldId id="284" r:id="rId2"/>
    <p:sldId id="285" r:id="rId3"/>
    <p:sldId id="286" r:id="rId4"/>
    <p:sldId id="287" r:id="rId5"/>
    <p:sldId id="288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950F85-B273-46B6-97A1-5D6A049F78CA}">
  <a:tblStyle styleId="{F3950F85-B273-46B6-97A1-5D6A049F78C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D451490-A503-4C28-88C7-32C30099AD42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8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Google Shape;1140;g1b488526c9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1" name="Google Shape;1141;g1b488526c9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g1b4c6b50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5" name="Google Shape;1175;g1b4c6b50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" name="Google Shape;1207;g1b4c6b5089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8" name="Google Shape;1208;g1b4c6b5089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g1b4c6b5089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1" name="Google Shape;1241;g1b4c6b5089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7" name="Google Shape;1277;g1b4c6b5089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8" name="Google Shape;1278;g1b4c6b5089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198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198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ctr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gist.github.com/PMaynard/9053046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://www.setec.org/~calcite/code/pff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mmunitysec.com/downloads/SPIKE2.9.tgz" TargetMode="External"/><Relationship Id="rId5" Type="http://schemas.openxmlformats.org/officeDocument/2006/relationships/hyperlink" Target="http://code.google.com/p/bunny-the-fuzzer" TargetMode="External"/><Relationship Id="rId10" Type="http://schemas.openxmlformats.org/officeDocument/2006/relationships/hyperlink" Target="http://peachfuzzer.com" TargetMode="External"/><Relationship Id="rId4" Type="http://schemas.openxmlformats.org/officeDocument/2006/relationships/hyperlink" Target="http://www.owasp.org/index.php/Category:OWASP_JBroFuzz" TargetMode="External"/><Relationship Id="rId9" Type="http://schemas.openxmlformats.org/officeDocument/2006/relationships/hyperlink" Target="http://code.google.com/p/ioctlfuzz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3" name="Google Shape;1143;p36"/>
          <p:cNvSpPr txBox="1">
            <a:spLocks noGrp="1"/>
          </p:cNvSpPr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3200">
                <a:solidFill>
                  <a:srgbClr val="4C5D6E"/>
                </a:solidFill>
              </a:rPr>
              <a:t>Fuzzing</a:t>
            </a:r>
            <a:endParaRPr/>
          </a:p>
        </p:txBody>
      </p:sp>
      <p:sp>
        <p:nvSpPr>
          <p:cNvPr id="1144" name="Google Shape;1144;p36"/>
          <p:cNvSpPr/>
          <p:nvPr/>
        </p:nvSpPr>
        <p:spPr>
          <a:xfrm>
            <a:off x="-799825" y="1714509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5" name="Google Shape;1145;p36"/>
          <p:cNvSpPr/>
          <p:nvPr/>
        </p:nvSpPr>
        <p:spPr>
          <a:xfrm>
            <a:off x="-799825" y="22860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6" name="Google Shape;1146;p36"/>
          <p:cNvSpPr/>
          <p:nvPr/>
        </p:nvSpPr>
        <p:spPr>
          <a:xfrm>
            <a:off x="-799825" y="28575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7" name="Google Shape;1147;p36"/>
          <p:cNvSpPr/>
          <p:nvPr/>
        </p:nvSpPr>
        <p:spPr>
          <a:xfrm>
            <a:off x="-799825" y="34290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8" name="Google Shape;1148;p36"/>
          <p:cNvSpPr/>
          <p:nvPr/>
        </p:nvSpPr>
        <p:spPr>
          <a:xfrm>
            <a:off x="-799825" y="4000507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9" name="Google Shape;1149;p36"/>
          <p:cNvSpPr/>
          <p:nvPr/>
        </p:nvSpPr>
        <p:spPr>
          <a:xfrm>
            <a:off x="-799825" y="4572007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/>
          </a:p>
        </p:txBody>
      </p:sp>
      <p:sp>
        <p:nvSpPr>
          <p:cNvPr id="1150" name="Google Shape;1150;p36"/>
          <p:cNvSpPr/>
          <p:nvPr/>
        </p:nvSpPr>
        <p:spPr>
          <a:xfrm>
            <a:off x="-799825" y="1143009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1" name="Google Shape;1151;p36"/>
          <p:cNvSpPr/>
          <p:nvPr/>
        </p:nvSpPr>
        <p:spPr>
          <a:xfrm>
            <a:off x="-799825" y="571510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2" name="Google Shape;1152;p36"/>
          <p:cNvSpPr/>
          <p:nvPr/>
        </p:nvSpPr>
        <p:spPr>
          <a:xfrm>
            <a:off x="-799825" y="-11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3" name="Google Shape;1153;p36"/>
          <p:cNvSpPr/>
          <p:nvPr/>
        </p:nvSpPr>
        <p:spPr>
          <a:xfrm>
            <a:off x="-25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4" name="Google Shape;1154;p36"/>
          <p:cNvSpPr/>
          <p:nvPr/>
        </p:nvSpPr>
        <p:spPr>
          <a:xfrm>
            <a:off x="571172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5" name="Google Shape;1155;p36"/>
          <p:cNvSpPr/>
          <p:nvPr/>
        </p:nvSpPr>
        <p:spPr>
          <a:xfrm>
            <a:off x="1142373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6" name="Google Shape;1156;p36"/>
          <p:cNvSpPr/>
          <p:nvPr/>
        </p:nvSpPr>
        <p:spPr>
          <a:xfrm>
            <a:off x="1713573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7" name="Google Shape;1157;p36"/>
          <p:cNvSpPr/>
          <p:nvPr/>
        </p:nvSpPr>
        <p:spPr>
          <a:xfrm>
            <a:off x="2284773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8" name="Google Shape;1158;p36"/>
          <p:cNvSpPr/>
          <p:nvPr/>
        </p:nvSpPr>
        <p:spPr>
          <a:xfrm>
            <a:off x="2855973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9" name="Google Shape;1159;p36"/>
          <p:cNvSpPr/>
          <p:nvPr/>
        </p:nvSpPr>
        <p:spPr>
          <a:xfrm>
            <a:off x="3427173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0" name="Google Shape;1160;p36"/>
          <p:cNvSpPr/>
          <p:nvPr/>
        </p:nvSpPr>
        <p:spPr>
          <a:xfrm>
            <a:off x="3998373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1" name="Google Shape;1161;p36"/>
          <p:cNvSpPr/>
          <p:nvPr/>
        </p:nvSpPr>
        <p:spPr>
          <a:xfrm>
            <a:off x="4569573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2" name="Google Shape;1162;p36"/>
          <p:cNvSpPr/>
          <p:nvPr/>
        </p:nvSpPr>
        <p:spPr>
          <a:xfrm>
            <a:off x="5140773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3" name="Google Shape;1163;p36"/>
          <p:cNvSpPr/>
          <p:nvPr/>
        </p:nvSpPr>
        <p:spPr>
          <a:xfrm>
            <a:off x="5711973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4" name="Google Shape;1164;p36"/>
          <p:cNvSpPr/>
          <p:nvPr/>
        </p:nvSpPr>
        <p:spPr>
          <a:xfrm>
            <a:off x="6283173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5" name="Google Shape;1165;p36"/>
          <p:cNvSpPr/>
          <p:nvPr/>
        </p:nvSpPr>
        <p:spPr>
          <a:xfrm>
            <a:off x="6854372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6" name="Google Shape;1166;p36"/>
          <p:cNvSpPr/>
          <p:nvPr/>
        </p:nvSpPr>
        <p:spPr>
          <a:xfrm>
            <a:off x="7425572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7" name="Google Shape;1167;p36"/>
          <p:cNvSpPr/>
          <p:nvPr/>
        </p:nvSpPr>
        <p:spPr>
          <a:xfrm>
            <a:off x="7996772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8" name="Google Shape;1168;p36"/>
          <p:cNvSpPr/>
          <p:nvPr/>
        </p:nvSpPr>
        <p:spPr>
          <a:xfrm>
            <a:off x="8567972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9" name="Google Shape;1169;p36"/>
          <p:cNvSpPr/>
          <p:nvPr/>
        </p:nvSpPr>
        <p:spPr>
          <a:xfrm>
            <a:off x="571172" y="4572010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0" name="Google Shape;1170;p36" descr="loading-logo.png"/>
          <p:cNvPicPr preferRelativeResize="0"/>
          <p:nvPr/>
        </p:nvPicPr>
        <p:blipFill rotWithShape="1">
          <a:blip r:embed="rId3">
            <a:alphaModFix/>
          </a:blip>
          <a:srcRect l="-19008" t="-14482" r="-19036" b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1" name="Google Shape;1171;p3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2" name="Google Shape;1172;p36" descr="798888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51825" y="1621100"/>
            <a:ext cx="4040350" cy="269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" name="Google Shape;1177;p37"/>
          <p:cNvSpPr/>
          <p:nvPr/>
        </p:nvSpPr>
        <p:spPr>
          <a:xfrm>
            <a:off x="-797400" y="1714509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8" name="Google Shape;1178;p37"/>
          <p:cNvSpPr/>
          <p:nvPr/>
        </p:nvSpPr>
        <p:spPr>
          <a:xfrm>
            <a:off x="-797400" y="22860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9" name="Google Shape;1179;p37"/>
          <p:cNvSpPr/>
          <p:nvPr/>
        </p:nvSpPr>
        <p:spPr>
          <a:xfrm>
            <a:off x="-797400" y="28575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0" name="Google Shape;1180;p37"/>
          <p:cNvSpPr/>
          <p:nvPr/>
        </p:nvSpPr>
        <p:spPr>
          <a:xfrm>
            <a:off x="-797400" y="34290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1" name="Google Shape;1181;p37"/>
          <p:cNvSpPr/>
          <p:nvPr/>
        </p:nvSpPr>
        <p:spPr>
          <a:xfrm>
            <a:off x="-797400" y="4000507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2" name="Google Shape;1182;p37"/>
          <p:cNvSpPr/>
          <p:nvPr/>
        </p:nvSpPr>
        <p:spPr>
          <a:xfrm>
            <a:off x="-797400" y="4572007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/>
          </a:p>
        </p:txBody>
      </p:sp>
      <p:sp>
        <p:nvSpPr>
          <p:cNvPr id="1183" name="Google Shape;1183;p37"/>
          <p:cNvSpPr/>
          <p:nvPr/>
        </p:nvSpPr>
        <p:spPr>
          <a:xfrm>
            <a:off x="-797400" y="1143009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4" name="Google Shape;1184;p37"/>
          <p:cNvSpPr/>
          <p:nvPr/>
        </p:nvSpPr>
        <p:spPr>
          <a:xfrm>
            <a:off x="-797400" y="571510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5" name="Google Shape;1185;p37"/>
          <p:cNvSpPr/>
          <p:nvPr/>
        </p:nvSpPr>
        <p:spPr>
          <a:xfrm>
            <a:off x="-797400" y="-11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6" name="Google Shape;1186;p37"/>
          <p:cNvSpPr/>
          <p:nvPr/>
        </p:nvSpPr>
        <p:spPr>
          <a:xfrm>
            <a:off x="23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7" name="Google Shape;1187;p37"/>
          <p:cNvSpPr/>
          <p:nvPr/>
        </p:nvSpPr>
        <p:spPr>
          <a:xfrm>
            <a:off x="5735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8" name="Google Shape;1188;p37"/>
          <p:cNvSpPr/>
          <p:nvPr/>
        </p:nvSpPr>
        <p:spPr>
          <a:xfrm>
            <a:off x="11447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9" name="Google Shape;1189;p37"/>
          <p:cNvSpPr/>
          <p:nvPr/>
        </p:nvSpPr>
        <p:spPr>
          <a:xfrm>
            <a:off x="17159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0" name="Google Shape;1190;p37"/>
          <p:cNvSpPr/>
          <p:nvPr/>
        </p:nvSpPr>
        <p:spPr>
          <a:xfrm>
            <a:off x="22871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1" name="Google Shape;1191;p37"/>
          <p:cNvSpPr/>
          <p:nvPr/>
        </p:nvSpPr>
        <p:spPr>
          <a:xfrm>
            <a:off x="28583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2" name="Google Shape;1192;p37"/>
          <p:cNvSpPr/>
          <p:nvPr/>
        </p:nvSpPr>
        <p:spPr>
          <a:xfrm>
            <a:off x="34295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3" name="Google Shape;1193;p37"/>
          <p:cNvSpPr/>
          <p:nvPr/>
        </p:nvSpPr>
        <p:spPr>
          <a:xfrm>
            <a:off x="40007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4" name="Google Shape;1194;p37"/>
          <p:cNvSpPr/>
          <p:nvPr/>
        </p:nvSpPr>
        <p:spPr>
          <a:xfrm>
            <a:off x="45719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5" name="Google Shape;1195;p37"/>
          <p:cNvSpPr/>
          <p:nvPr/>
        </p:nvSpPr>
        <p:spPr>
          <a:xfrm>
            <a:off x="51431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6" name="Google Shape;1196;p37"/>
          <p:cNvSpPr/>
          <p:nvPr/>
        </p:nvSpPr>
        <p:spPr>
          <a:xfrm>
            <a:off x="57143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7" name="Google Shape;1197;p37"/>
          <p:cNvSpPr/>
          <p:nvPr/>
        </p:nvSpPr>
        <p:spPr>
          <a:xfrm>
            <a:off x="62855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8" name="Google Shape;1198;p37"/>
          <p:cNvSpPr/>
          <p:nvPr/>
        </p:nvSpPr>
        <p:spPr>
          <a:xfrm>
            <a:off x="6856797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9" name="Google Shape;1199;p37"/>
          <p:cNvSpPr/>
          <p:nvPr/>
        </p:nvSpPr>
        <p:spPr>
          <a:xfrm>
            <a:off x="7427997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0" name="Google Shape;1200;p37"/>
          <p:cNvSpPr/>
          <p:nvPr/>
        </p:nvSpPr>
        <p:spPr>
          <a:xfrm>
            <a:off x="79991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1" name="Google Shape;1201;p37"/>
          <p:cNvSpPr/>
          <p:nvPr/>
        </p:nvSpPr>
        <p:spPr>
          <a:xfrm>
            <a:off x="85703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2" name="Google Shape;1202;p37"/>
          <p:cNvSpPr/>
          <p:nvPr/>
        </p:nvSpPr>
        <p:spPr>
          <a:xfrm>
            <a:off x="571172" y="4572010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03" name="Google Shape;1203;p37" descr="loading-logo.png"/>
          <p:cNvPicPr preferRelativeResize="0"/>
          <p:nvPr/>
        </p:nvPicPr>
        <p:blipFill rotWithShape="1">
          <a:blip r:embed="rId3">
            <a:alphaModFix/>
          </a:blip>
          <a:srcRect l="-19008" t="-14482" r="-19036" b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4" name="Google Shape;1204;p3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5" name="Google Shape;1205;p37"/>
          <p:cNvSpPr txBox="1"/>
          <p:nvPr/>
        </p:nvSpPr>
        <p:spPr>
          <a:xfrm>
            <a:off x="1053775" y="985250"/>
            <a:ext cx="7252200" cy="34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>
                <a:solidFill>
                  <a:srgbClr val="2C2D30"/>
                </a:solidFill>
              </a:rPr>
              <a:t>Виды фаззинга:</a:t>
            </a:r>
            <a:endParaRPr sz="1600">
              <a:solidFill>
                <a:srgbClr val="2C2D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фаззинг файлов – передаём битые файлы;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фаззинг протоколов – отсылаем битые пакеты;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фаззинг приложений:</a:t>
            </a:r>
            <a:endParaRPr sz="1600">
              <a:solidFill>
                <a:srgbClr val="2C2D30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пользовательский интерфейс;</a:t>
            </a:r>
            <a:endParaRPr sz="1600">
              <a:solidFill>
                <a:srgbClr val="2C2D30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опции командной строки;</a:t>
            </a:r>
            <a:endParaRPr sz="1600">
              <a:solidFill>
                <a:srgbClr val="2C2D30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импорт/экспорт файлов;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фаззинг драйверов – модификации IRP-запросов.</a:t>
            </a:r>
            <a:endParaRPr sz="1600">
              <a:solidFill>
                <a:srgbClr val="2C2D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" name="Google Shape;1210;p38"/>
          <p:cNvSpPr/>
          <p:nvPr/>
        </p:nvSpPr>
        <p:spPr>
          <a:xfrm>
            <a:off x="-797400" y="1714509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1" name="Google Shape;1211;p38"/>
          <p:cNvSpPr/>
          <p:nvPr/>
        </p:nvSpPr>
        <p:spPr>
          <a:xfrm>
            <a:off x="-797400" y="22860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2" name="Google Shape;1212;p38"/>
          <p:cNvSpPr/>
          <p:nvPr/>
        </p:nvSpPr>
        <p:spPr>
          <a:xfrm>
            <a:off x="-797400" y="28575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3" name="Google Shape;1213;p38"/>
          <p:cNvSpPr/>
          <p:nvPr/>
        </p:nvSpPr>
        <p:spPr>
          <a:xfrm>
            <a:off x="-797400" y="34290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4" name="Google Shape;1214;p38"/>
          <p:cNvSpPr/>
          <p:nvPr/>
        </p:nvSpPr>
        <p:spPr>
          <a:xfrm>
            <a:off x="-797400" y="4000507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5" name="Google Shape;1215;p38"/>
          <p:cNvSpPr/>
          <p:nvPr/>
        </p:nvSpPr>
        <p:spPr>
          <a:xfrm>
            <a:off x="-797400" y="4572007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/>
          </a:p>
        </p:txBody>
      </p:sp>
      <p:sp>
        <p:nvSpPr>
          <p:cNvPr id="1216" name="Google Shape;1216;p38"/>
          <p:cNvSpPr/>
          <p:nvPr/>
        </p:nvSpPr>
        <p:spPr>
          <a:xfrm>
            <a:off x="-797400" y="1143009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7" name="Google Shape;1217;p38"/>
          <p:cNvSpPr/>
          <p:nvPr/>
        </p:nvSpPr>
        <p:spPr>
          <a:xfrm>
            <a:off x="-797400" y="571510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8" name="Google Shape;1218;p38"/>
          <p:cNvSpPr/>
          <p:nvPr/>
        </p:nvSpPr>
        <p:spPr>
          <a:xfrm>
            <a:off x="-797400" y="-11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9" name="Google Shape;1219;p38"/>
          <p:cNvSpPr/>
          <p:nvPr/>
        </p:nvSpPr>
        <p:spPr>
          <a:xfrm>
            <a:off x="23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0" name="Google Shape;1220;p38"/>
          <p:cNvSpPr/>
          <p:nvPr/>
        </p:nvSpPr>
        <p:spPr>
          <a:xfrm>
            <a:off x="5735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1" name="Google Shape;1221;p38"/>
          <p:cNvSpPr/>
          <p:nvPr/>
        </p:nvSpPr>
        <p:spPr>
          <a:xfrm>
            <a:off x="11447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2" name="Google Shape;1222;p38"/>
          <p:cNvSpPr/>
          <p:nvPr/>
        </p:nvSpPr>
        <p:spPr>
          <a:xfrm>
            <a:off x="17159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3" name="Google Shape;1223;p38"/>
          <p:cNvSpPr/>
          <p:nvPr/>
        </p:nvSpPr>
        <p:spPr>
          <a:xfrm>
            <a:off x="22871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4" name="Google Shape;1224;p38"/>
          <p:cNvSpPr/>
          <p:nvPr/>
        </p:nvSpPr>
        <p:spPr>
          <a:xfrm>
            <a:off x="28583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5" name="Google Shape;1225;p38"/>
          <p:cNvSpPr/>
          <p:nvPr/>
        </p:nvSpPr>
        <p:spPr>
          <a:xfrm>
            <a:off x="34295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6" name="Google Shape;1226;p38"/>
          <p:cNvSpPr/>
          <p:nvPr/>
        </p:nvSpPr>
        <p:spPr>
          <a:xfrm>
            <a:off x="40007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7" name="Google Shape;1227;p38"/>
          <p:cNvSpPr/>
          <p:nvPr/>
        </p:nvSpPr>
        <p:spPr>
          <a:xfrm>
            <a:off x="45719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8" name="Google Shape;1228;p38"/>
          <p:cNvSpPr/>
          <p:nvPr/>
        </p:nvSpPr>
        <p:spPr>
          <a:xfrm>
            <a:off x="51431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9" name="Google Shape;1229;p38"/>
          <p:cNvSpPr/>
          <p:nvPr/>
        </p:nvSpPr>
        <p:spPr>
          <a:xfrm>
            <a:off x="57143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0" name="Google Shape;1230;p38"/>
          <p:cNvSpPr/>
          <p:nvPr/>
        </p:nvSpPr>
        <p:spPr>
          <a:xfrm>
            <a:off x="62855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1" name="Google Shape;1231;p38"/>
          <p:cNvSpPr/>
          <p:nvPr/>
        </p:nvSpPr>
        <p:spPr>
          <a:xfrm>
            <a:off x="6856797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2" name="Google Shape;1232;p38"/>
          <p:cNvSpPr/>
          <p:nvPr/>
        </p:nvSpPr>
        <p:spPr>
          <a:xfrm>
            <a:off x="7427997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3" name="Google Shape;1233;p38"/>
          <p:cNvSpPr/>
          <p:nvPr/>
        </p:nvSpPr>
        <p:spPr>
          <a:xfrm>
            <a:off x="79991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4" name="Google Shape;1234;p38"/>
          <p:cNvSpPr/>
          <p:nvPr/>
        </p:nvSpPr>
        <p:spPr>
          <a:xfrm>
            <a:off x="85703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5" name="Google Shape;1235;p38"/>
          <p:cNvSpPr/>
          <p:nvPr/>
        </p:nvSpPr>
        <p:spPr>
          <a:xfrm>
            <a:off x="571172" y="4572010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36" name="Google Shape;1236;p38" descr="loading-logo.png"/>
          <p:cNvPicPr preferRelativeResize="0"/>
          <p:nvPr/>
        </p:nvPicPr>
        <p:blipFill rotWithShape="1">
          <a:blip r:embed="rId3">
            <a:alphaModFix/>
          </a:blip>
          <a:srcRect l="-19008" t="-14482" r="-19036" b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7" name="Google Shape;1237;p3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8" name="Google Shape;1238;p38"/>
          <p:cNvSpPr txBox="1"/>
          <p:nvPr/>
        </p:nvSpPr>
        <p:spPr>
          <a:xfrm>
            <a:off x="1053775" y="985250"/>
            <a:ext cx="7252200" cy="34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>
                <a:solidFill>
                  <a:srgbClr val="2C2D30"/>
                </a:solidFill>
              </a:rPr>
              <a:t>Преимущества:</a:t>
            </a:r>
            <a:endParaRPr sz="1600">
              <a:solidFill>
                <a:srgbClr val="2C2D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просто автоматизируется;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находит много ошибок;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проверяет большое количество вариантов входных значений;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находит множество проблем, связанных с надежностью.</a:t>
            </a:r>
            <a:endParaRPr sz="1600">
              <a:solidFill>
                <a:srgbClr val="2C2D3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" name="Google Shape;1243;p39"/>
          <p:cNvSpPr/>
          <p:nvPr/>
        </p:nvSpPr>
        <p:spPr>
          <a:xfrm>
            <a:off x="-797400" y="1714509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4" name="Google Shape;1244;p39"/>
          <p:cNvSpPr/>
          <p:nvPr/>
        </p:nvSpPr>
        <p:spPr>
          <a:xfrm>
            <a:off x="-797400" y="22860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5" name="Google Shape;1245;p39"/>
          <p:cNvSpPr/>
          <p:nvPr/>
        </p:nvSpPr>
        <p:spPr>
          <a:xfrm>
            <a:off x="-797400" y="28575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6" name="Google Shape;1246;p39"/>
          <p:cNvSpPr/>
          <p:nvPr/>
        </p:nvSpPr>
        <p:spPr>
          <a:xfrm>
            <a:off x="-797400" y="34290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7" name="Google Shape;1247;p39"/>
          <p:cNvSpPr/>
          <p:nvPr/>
        </p:nvSpPr>
        <p:spPr>
          <a:xfrm>
            <a:off x="-797400" y="4000507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8" name="Google Shape;1248;p39"/>
          <p:cNvSpPr/>
          <p:nvPr/>
        </p:nvSpPr>
        <p:spPr>
          <a:xfrm>
            <a:off x="-797400" y="4572007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/>
          </a:p>
        </p:txBody>
      </p:sp>
      <p:sp>
        <p:nvSpPr>
          <p:cNvPr id="1249" name="Google Shape;1249;p39"/>
          <p:cNvSpPr/>
          <p:nvPr/>
        </p:nvSpPr>
        <p:spPr>
          <a:xfrm>
            <a:off x="-797400" y="1143009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0" name="Google Shape;1250;p39"/>
          <p:cNvSpPr/>
          <p:nvPr/>
        </p:nvSpPr>
        <p:spPr>
          <a:xfrm>
            <a:off x="-797400" y="571510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1" name="Google Shape;1251;p39"/>
          <p:cNvSpPr/>
          <p:nvPr/>
        </p:nvSpPr>
        <p:spPr>
          <a:xfrm>
            <a:off x="-797400" y="-11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2" name="Google Shape;1252;p39"/>
          <p:cNvSpPr/>
          <p:nvPr/>
        </p:nvSpPr>
        <p:spPr>
          <a:xfrm>
            <a:off x="23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3" name="Google Shape;1253;p39"/>
          <p:cNvSpPr/>
          <p:nvPr/>
        </p:nvSpPr>
        <p:spPr>
          <a:xfrm>
            <a:off x="5735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4" name="Google Shape;1254;p39"/>
          <p:cNvSpPr/>
          <p:nvPr/>
        </p:nvSpPr>
        <p:spPr>
          <a:xfrm>
            <a:off x="11447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5" name="Google Shape;1255;p39"/>
          <p:cNvSpPr/>
          <p:nvPr/>
        </p:nvSpPr>
        <p:spPr>
          <a:xfrm>
            <a:off x="17159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6" name="Google Shape;1256;p39"/>
          <p:cNvSpPr/>
          <p:nvPr/>
        </p:nvSpPr>
        <p:spPr>
          <a:xfrm>
            <a:off x="22871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7" name="Google Shape;1257;p39"/>
          <p:cNvSpPr/>
          <p:nvPr/>
        </p:nvSpPr>
        <p:spPr>
          <a:xfrm>
            <a:off x="28583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8" name="Google Shape;1258;p39"/>
          <p:cNvSpPr/>
          <p:nvPr/>
        </p:nvSpPr>
        <p:spPr>
          <a:xfrm>
            <a:off x="34295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9" name="Google Shape;1259;p39"/>
          <p:cNvSpPr/>
          <p:nvPr/>
        </p:nvSpPr>
        <p:spPr>
          <a:xfrm>
            <a:off x="40007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0" name="Google Shape;1260;p39"/>
          <p:cNvSpPr/>
          <p:nvPr/>
        </p:nvSpPr>
        <p:spPr>
          <a:xfrm>
            <a:off x="45719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1" name="Google Shape;1261;p39"/>
          <p:cNvSpPr/>
          <p:nvPr/>
        </p:nvSpPr>
        <p:spPr>
          <a:xfrm>
            <a:off x="51431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2" name="Google Shape;1262;p39"/>
          <p:cNvSpPr/>
          <p:nvPr/>
        </p:nvSpPr>
        <p:spPr>
          <a:xfrm>
            <a:off x="57143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3" name="Google Shape;1263;p39"/>
          <p:cNvSpPr/>
          <p:nvPr/>
        </p:nvSpPr>
        <p:spPr>
          <a:xfrm>
            <a:off x="62855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4" name="Google Shape;1264;p39"/>
          <p:cNvSpPr/>
          <p:nvPr/>
        </p:nvSpPr>
        <p:spPr>
          <a:xfrm>
            <a:off x="6856797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5" name="Google Shape;1265;p39"/>
          <p:cNvSpPr/>
          <p:nvPr/>
        </p:nvSpPr>
        <p:spPr>
          <a:xfrm>
            <a:off x="7427997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6" name="Google Shape;1266;p39"/>
          <p:cNvSpPr/>
          <p:nvPr/>
        </p:nvSpPr>
        <p:spPr>
          <a:xfrm>
            <a:off x="79991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7" name="Google Shape;1267;p39"/>
          <p:cNvSpPr/>
          <p:nvPr/>
        </p:nvSpPr>
        <p:spPr>
          <a:xfrm>
            <a:off x="85703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8" name="Google Shape;1268;p39"/>
          <p:cNvSpPr/>
          <p:nvPr/>
        </p:nvSpPr>
        <p:spPr>
          <a:xfrm>
            <a:off x="571172" y="4572010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9" name="Google Shape;1269;p39" descr="loading-logo.png"/>
          <p:cNvPicPr preferRelativeResize="0"/>
          <p:nvPr/>
        </p:nvPicPr>
        <p:blipFill rotWithShape="1">
          <a:blip r:embed="rId3">
            <a:alphaModFix/>
          </a:blip>
          <a:srcRect l="-19008" t="-14482" r="-19036" b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0" name="Google Shape;1270;p3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1" name="Google Shape;1271;p39"/>
          <p:cNvSpPr txBox="1"/>
          <p:nvPr/>
        </p:nvSpPr>
        <p:spPr>
          <a:xfrm>
            <a:off x="1931750" y="4082850"/>
            <a:ext cx="13563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глупые</a:t>
            </a:r>
            <a:endParaRPr sz="1600">
              <a:solidFill>
                <a:srgbClr val="2C2D3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2" name="Google Shape;1272;p39"/>
          <p:cNvSpPr txBox="1">
            <a:spLocks noGrp="1"/>
          </p:cNvSpPr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3200">
                <a:solidFill>
                  <a:srgbClr val="4C5D6E"/>
                </a:solidFill>
              </a:rPr>
              <a:t>Фаззеры</a:t>
            </a:r>
            <a:endParaRPr/>
          </a:p>
        </p:txBody>
      </p:sp>
      <p:pic>
        <p:nvPicPr>
          <p:cNvPr id="1273" name="Google Shape;1273;p39" descr="monkey-illustration_23-2147512147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4800" y="1774600"/>
            <a:ext cx="2527500" cy="2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4" name="Google Shape;1274;p39" descr="brain-character_23-2147517600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446007" y="1774600"/>
            <a:ext cx="2553191" cy="2406375"/>
          </a:xfrm>
          <a:prstGeom prst="rect">
            <a:avLst/>
          </a:prstGeom>
          <a:noFill/>
          <a:ln>
            <a:noFill/>
          </a:ln>
        </p:spPr>
      </p:pic>
      <p:sp>
        <p:nvSpPr>
          <p:cNvPr id="1275" name="Google Shape;1275;p39"/>
          <p:cNvSpPr txBox="1"/>
          <p:nvPr/>
        </p:nvSpPr>
        <p:spPr>
          <a:xfrm>
            <a:off x="6344050" y="4082850"/>
            <a:ext cx="12648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умные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" name="Google Shape;1280;p40"/>
          <p:cNvSpPr/>
          <p:nvPr/>
        </p:nvSpPr>
        <p:spPr>
          <a:xfrm>
            <a:off x="-797400" y="1714509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1" name="Google Shape;1281;p40"/>
          <p:cNvSpPr/>
          <p:nvPr/>
        </p:nvSpPr>
        <p:spPr>
          <a:xfrm>
            <a:off x="-797400" y="22860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2" name="Google Shape;1282;p40"/>
          <p:cNvSpPr/>
          <p:nvPr/>
        </p:nvSpPr>
        <p:spPr>
          <a:xfrm>
            <a:off x="-797400" y="28575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3" name="Google Shape;1283;p40"/>
          <p:cNvSpPr/>
          <p:nvPr/>
        </p:nvSpPr>
        <p:spPr>
          <a:xfrm>
            <a:off x="-797400" y="3429008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4" name="Google Shape;1284;p40"/>
          <p:cNvSpPr/>
          <p:nvPr/>
        </p:nvSpPr>
        <p:spPr>
          <a:xfrm>
            <a:off x="-797400" y="4000507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5" name="Google Shape;1285;p40"/>
          <p:cNvSpPr/>
          <p:nvPr/>
        </p:nvSpPr>
        <p:spPr>
          <a:xfrm>
            <a:off x="-797400" y="4572007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/>
          </a:p>
        </p:txBody>
      </p:sp>
      <p:sp>
        <p:nvSpPr>
          <p:cNvPr id="1286" name="Google Shape;1286;p40"/>
          <p:cNvSpPr/>
          <p:nvPr/>
        </p:nvSpPr>
        <p:spPr>
          <a:xfrm>
            <a:off x="-797400" y="1143009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7" name="Google Shape;1287;p40"/>
          <p:cNvSpPr/>
          <p:nvPr/>
        </p:nvSpPr>
        <p:spPr>
          <a:xfrm>
            <a:off x="-797400" y="571510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8" name="Google Shape;1288;p40"/>
          <p:cNvSpPr/>
          <p:nvPr/>
        </p:nvSpPr>
        <p:spPr>
          <a:xfrm>
            <a:off x="-797400" y="-11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9" name="Google Shape;1289;p40"/>
          <p:cNvSpPr/>
          <p:nvPr/>
        </p:nvSpPr>
        <p:spPr>
          <a:xfrm>
            <a:off x="23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0" name="Google Shape;1290;p40"/>
          <p:cNvSpPr/>
          <p:nvPr/>
        </p:nvSpPr>
        <p:spPr>
          <a:xfrm>
            <a:off x="5735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40"/>
          <p:cNvSpPr/>
          <p:nvPr/>
        </p:nvSpPr>
        <p:spPr>
          <a:xfrm>
            <a:off x="11447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40"/>
          <p:cNvSpPr/>
          <p:nvPr/>
        </p:nvSpPr>
        <p:spPr>
          <a:xfrm>
            <a:off x="17159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40"/>
          <p:cNvSpPr/>
          <p:nvPr/>
        </p:nvSpPr>
        <p:spPr>
          <a:xfrm>
            <a:off x="22871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40"/>
          <p:cNvSpPr/>
          <p:nvPr/>
        </p:nvSpPr>
        <p:spPr>
          <a:xfrm>
            <a:off x="28583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5" name="Google Shape;1295;p40"/>
          <p:cNvSpPr/>
          <p:nvPr/>
        </p:nvSpPr>
        <p:spPr>
          <a:xfrm>
            <a:off x="34295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6" name="Google Shape;1296;p40"/>
          <p:cNvSpPr/>
          <p:nvPr/>
        </p:nvSpPr>
        <p:spPr>
          <a:xfrm>
            <a:off x="40007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7" name="Google Shape;1297;p40"/>
          <p:cNvSpPr/>
          <p:nvPr/>
        </p:nvSpPr>
        <p:spPr>
          <a:xfrm>
            <a:off x="45719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8" name="Google Shape;1298;p40"/>
          <p:cNvSpPr/>
          <p:nvPr/>
        </p:nvSpPr>
        <p:spPr>
          <a:xfrm>
            <a:off x="51431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9" name="Google Shape;1299;p40"/>
          <p:cNvSpPr/>
          <p:nvPr/>
        </p:nvSpPr>
        <p:spPr>
          <a:xfrm>
            <a:off x="57143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0" name="Google Shape;1300;p40"/>
          <p:cNvSpPr/>
          <p:nvPr/>
        </p:nvSpPr>
        <p:spPr>
          <a:xfrm>
            <a:off x="6285598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1" name="Google Shape;1301;p40"/>
          <p:cNvSpPr/>
          <p:nvPr/>
        </p:nvSpPr>
        <p:spPr>
          <a:xfrm>
            <a:off x="6856797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2" name="Google Shape;1302;p40"/>
          <p:cNvSpPr/>
          <p:nvPr/>
        </p:nvSpPr>
        <p:spPr>
          <a:xfrm>
            <a:off x="7427997" y="-800174"/>
            <a:ext cx="571200" cy="57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3" name="Google Shape;1303;p40"/>
          <p:cNvSpPr/>
          <p:nvPr/>
        </p:nvSpPr>
        <p:spPr>
          <a:xfrm>
            <a:off x="79991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4" name="Google Shape;1304;p40"/>
          <p:cNvSpPr/>
          <p:nvPr/>
        </p:nvSpPr>
        <p:spPr>
          <a:xfrm>
            <a:off x="8570397" y="-800174"/>
            <a:ext cx="571200" cy="571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BDC2C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5" name="Google Shape;1305;p40"/>
          <p:cNvSpPr/>
          <p:nvPr/>
        </p:nvSpPr>
        <p:spPr>
          <a:xfrm>
            <a:off x="571172" y="4572010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06" name="Google Shape;1306;p40" descr="loading-logo.png"/>
          <p:cNvPicPr preferRelativeResize="0"/>
          <p:nvPr/>
        </p:nvPicPr>
        <p:blipFill rotWithShape="1">
          <a:blip r:embed="rId3">
            <a:alphaModFix/>
          </a:blip>
          <a:srcRect l="-19008" t="-14482" r="-19036" b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7" name="Google Shape;1307;p4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8" name="Google Shape;1308;p40"/>
          <p:cNvSpPr txBox="1"/>
          <p:nvPr/>
        </p:nvSpPr>
        <p:spPr>
          <a:xfrm>
            <a:off x="1053775" y="985250"/>
            <a:ext cx="7252200" cy="34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600"/>
              <a:t>Утилиты:</a:t>
            </a:r>
            <a:endParaRPr sz="1600"/>
          </a:p>
          <a:p>
            <a:pPr marL="457200" lvl="0" indent="-330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Char char="●"/>
            </a:pPr>
            <a:r>
              <a:rPr lang="ru" sz="1600" u="sng">
                <a:solidFill>
                  <a:srgbClr val="1155CC"/>
                </a:solidFill>
                <a:hlinkClick r:id="rId4"/>
              </a:rPr>
              <a:t>OWASP JBroFuzz. OWASP JBroFuzz</a:t>
            </a:r>
            <a:r>
              <a:rPr lang="ru" sz="1600">
                <a:solidFill>
                  <a:srgbClr val="2C2D30"/>
                </a:solidFill>
              </a:rPr>
              <a:t>;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 u="sng">
                <a:solidFill>
                  <a:srgbClr val="1155CC"/>
                </a:solidFill>
                <a:hlinkClick r:id="rId5"/>
              </a:rPr>
              <a:t>Bunny the Fuzzer</a:t>
            </a:r>
            <a:r>
              <a:rPr lang="ru" sz="1600">
                <a:solidFill>
                  <a:srgbClr val="2C2D30"/>
                </a:solidFill>
              </a:rPr>
              <a:t>;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 u="sng">
                <a:solidFill>
                  <a:srgbClr val="1155CC"/>
                </a:solidFill>
                <a:hlinkClick r:id="rId6"/>
              </a:rPr>
              <a:t>SPIKE</a:t>
            </a:r>
            <a:r>
              <a:rPr lang="ru" sz="1600">
                <a:solidFill>
                  <a:srgbClr val="2C2D30"/>
                </a:solidFill>
              </a:rPr>
              <a:t>;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 u="sng">
                <a:solidFill>
                  <a:srgbClr val="1155CC"/>
                </a:solidFill>
                <a:hlinkClick r:id="rId7"/>
              </a:rPr>
              <a:t>PFF (Php Fuzzing Framework)</a:t>
            </a:r>
            <a:r>
              <a:rPr lang="ru" sz="1600">
                <a:solidFill>
                  <a:srgbClr val="2C2D30"/>
                </a:solidFill>
              </a:rPr>
              <a:t>;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 u="sng">
                <a:solidFill>
                  <a:srgbClr val="1155CC"/>
                </a:solidFill>
                <a:hlinkClick r:id="rId8"/>
              </a:rPr>
              <a:t>ProxyFuzz</a:t>
            </a:r>
            <a:r>
              <a:rPr lang="ru" sz="1600">
                <a:solidFill>
                  <a:srgbClr val="2C2D30"/>
                </a:solidFill>
              </a:rPr>
              <a:t>.;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Mini Fuzz;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 u="sng">
                <a:solidFill>
                  <a:srgbClr val="1155CC"/>
                </a:solidFill>
                <a:hlinkClick r:id="rId9"/>
              </a:rPr>
              <a:t>IOCTL Fuzzer</a:t>
            </a:r>
            <a:r>
              <a:rPr lang="ru" sz="1600">
                <a:solidFill>
                  <a:srgbClr val="2C2D30"/>
                </a:solidFill>
              </a:rPr>
              <a:t>; </a:t>
            </a:r>
            <a:endParaRPr sz="1600">
              <a:solidFill>
                <a:srgbClr val="2C2D30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 u="sng">
                <a:solidFill>
                  <a:srgbClr val="1155CC"/>
                </a:solidFill>
                <a:hlinkClick r:id="rId10"/>
              </a:rPr>
              <a:t>Peach</a:t>
            </a:r>
            <a:r>
              <a:rPr lang="ru" sz="1600">
                <a:solidFill>
                  <a:srgbClr val="2C2D30"/>
                </a:solidFill>
              </a:rPr>
              <a:t>.</a:t>
            </a:r>
            <a:endParaRPr sz="1600">
              <a:solidFill>
                <a:srgbClr val="2C2D3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Экран (16:9)</PresentationFormat>
  <Paragraphs>33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Arial</vt:lpstr>
      <vt:lpstr>simple-light-2</vt:lpstr>
      <vt:lpstr>Fuzzing</vt:lpstr>
      <vt:lpstr>Презентация PowerPoint</vt:lpstr>
      <vt:lpstr>Презентация PowerPoint</vt:lpstr>
      <vt:lpstr>Фаззеры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Fuzzing</dc:title>
  <cp:lastModifiedBy>Сорокин Кирилл Владимирович</cp:lastModifiedBy>
  <cp:revision>1</cp:revision>
  <dcterms:modified xsi:type="dcterms:W3CDTF">2019-07-02T10:50:40Z</dcterms:modified>
</cp:coreProperties>
</file>