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u.wikipedia.org/wiki/%D0%A5%D0%BE%D1%81%D1%82" TargetMode="External"/><Relationship Id="rId3" Type="http://schemas.openxmlformats.org/officeDocument/2006/relationships/hyperlink" Target="https://ru.wikipedia.org/wiki/RS-232" TargetMode="External"/><Relationship Id="rId4" Type="http://schemas.openxmlformats.org/officeDocument/2006/relationships/hyperlink" Target="https://ru.wikipedia.org/wiki/IP-%D0%BF%D0%B0%D0%BA%D0%B5%D1%82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f3214be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f3214be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fb85b9f11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fb85b9f11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Hcitool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 помощью этой утилиты можно: показать локальные устройства; запросить удалённые устройства; для каждого обнаруженного устройства можно вывести адрес устройства Bluetooth, разность показаний часов, класс, название,  версию и поддерживаемые возможности; запустить процесс периодического допроса, подтвердить произвольную команду HCI на локальном устройстве; вывести соединения в активном диапазоне частот; создать в диапазоне частот подключение (по умолчанию допустимы пакеты всех типов)  выступая в роли ведущего или подчиненного устройства; разорвать радиоподключение с удалённым устройством;, поменять роль удалённого устройства на роль ведущего (master) или подчинённого (slave); изменить типы пакетов устройства; показать информацию о мощности принимаемого или переданного сигнала для соединения с устройством и качестве канала; отобразить карту каналов (перестройки частот) для соединения; запросить аутентификацию у устройства; включить или выключить шифрование; изменить канальный ключ у подключения.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lnSpc>
                <a:spcPct val="171428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Bluelog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Bluelog предназначен для исследований и мониторинга трафика. Подразумевается, что он должен запускаться на длительные периоды времени в одном месте для определения, как много обнаруживаемых Bluetooth устройств в окрестности. Поскольку Bluelog предназначена для запуска без присмотра, она не имеет пользовательского интерфейса и не требует каких-либо действий пользователя после запуска. Она обладает полностью настраиваемым форматом лог файла, а также может вести лог в syslog для централизованной регистрации сетевой активности.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Blueranger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Определяет мощность сигнала до устройства используя l2ping и простой алгоритм оценки. Чем мощнее сигнал, тем ближе устройство.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Bluesnaffer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Позволяет удаленно смотреть телефонный справочник, журналы вызовов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Btscanner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Еще одна утилита для извлечения максимума информации об устройстве без подключения к нему.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4D5D6D"/>
                </a:solidFill>
              </a:rPr>
              <a:t>Redfang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Позволяет сканировать адресные пространства и за счет этого находить устройства, находящиеся в скрытом режиме.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600">
                <a:solidFill>
                  <a:srgbClr val="4D5D6D"/>
                </a:solidFill>
              </a:rPr>
              <a:t>Spooftooph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Spooftooph предназначена для автоматической подмены (спуфинга) или клонирования имён, класса и адреса Bluetooth устройств. Клонирование этой информации позволяет Bluetooth устройству эффективно скрываться из вида. Программы по сканированию Bluetooth отобразят только одно устройство, если в диапазоне в режиме обнаружения доступны несколько устройств с одинаковой информацией (особенно это касается одинакового адреса).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fb85b9f11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fb85b9f11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используется для установления и управления радиосоединением между двумя устройствами.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fb85b9f11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fb85b9f11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fb85b9f11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fb85b9f11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fa1d63d5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fa1d63d5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fb85b9f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fb85b9f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fb85b9f1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fb85b9f1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fb85b9f11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fb85b9f11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Пройтись по оглавлению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fb85b9f11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fb85b9f11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Пройтись по оглавлению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fb85b9f11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fb85b9f11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HCI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Host/controller interface — определяет связь между стеком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хоста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(то есть компьютера или мобильного устройства) и контроллером Bluetooth.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L2CAP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logical Link Control and Adaptation Protocol — используется для мультиплексирования локальных соединений между двумя устройствами, использующими различные протоколы более высокого уровня. Позволяет фрагментировать и пересобирать пакеты, является обязательным в стеке.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SDP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Service Discovery Protocol — позволяет обнаруживать услуги, предоставляемые другими устройствами, и определять их параметры, является обязательным в стеке.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RFCOMM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Radio Frequency Communications — протокол замены кабеля, создаёт виртуальный последовательный поток данных и эмулирует управляющие сигналы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RS-232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BNEP 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Bluetooth Network Encapsulation Protocol — используется для передачи данных из других стеков протоколов через канал L2CAP. Применяется для передачи </a:t>
            </a:r>
            <a:r>
              <a:rPr lang="ru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IP-пакетов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 профиле PAN.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fb85b9f11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fb85b9f11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LMP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Link Management Protocol — используется для установления и управления радиосоединением между двумя устройствами. Реализуется контроллером Bluetooth и является обязательным в стеке. Имеет высший приоритет над иными протоколами, отвечает в том числе за аутентификацию, а потому представляет для нас особый интерес.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AVCTP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Audio/Video Control Transport Protocol — используется в профиле Audio/Video Remote Control для передачи команд по каналу L2CAP.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AVDTP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Audio/Video Distribution Transport Protocol — используется в профиле Advanced Audio Distribution для передачи стереозвука по каналу L2CAP.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71428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TCS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- Telephony Control Protocol — Binary — протокол, определяющий сигналы управления вызовом для установления голосовых соединений и соединений для передачи данных между устройствами Bluetooth. Используется только в профиле Cordless Telephony.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fb85b9f11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fb85b9f11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используется для установления и управления радиосоединением между двумя устройствами.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fb85b9f11_0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fb85b9f11_0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71428"/>
              </a:lnSpc>
              <a:spcBef>
                <a:spcPts val="0"/>
              </a:spcBef>
              <a:spcAft>
                <a:spcPts val="130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используется для установления и управления радиосоединением между двумя устройствами.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  <a:defRPr sz="1600"/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p14:dur="400">
        <p:fade thruBlk="1"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>
    <mc:Choice Requires="p14">
      <p:transition p14:dur="400">
        <p:fade thruBlk="1"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bluetooth.org/docman/handlers/downloaddoc.ashx?doc_id=229737" TargetMode="External"/><Relationship Id="rId4" Type="http://schemas.openxmlformats.org/officeDocument/2006/relationships/hyperlink" Target="http://www.protocols.ru/WP/rfc4204/" TargetMode="External"/><Relationship Id="rId5" Type="http://schemas.openxmlformats.org/officeDocument/2006/relationships/hyperlink" Target="http://www.faqs.org/rfcs/rfc4201.html" TargetMode="External"/><Relationship Id="rId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open?id=1_XjbChRUdY06R6ZNXmNUpvJmi9UGUa5q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9EDF4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429300" y="1714500"/>
            <a:ext cx="51387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ru" sz="4000">
                <a:solidFill>
                  <a:srgbClr val="4C5D6E"/>
                </a:solidFill>
              </a:rPr>
              <a:t>Безопасность Bluetooth</a:t>
            </a:r>
            <a:endParaRPr sz="4000">
              <a:solidFill>
                <a:srgbClr val="4C5D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5"/>
          <p:cNvSpPr txBox="1"/>
          <p:nvPr>
            <p:ph type="ctrTitle"/>
          </p:nvPr>
        </p:nvSpPr>
        <p:spPr>
          <a:xfrm>
            <a:off x="3429325" y="3428950"/>
            <a:ext cx="456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BDC2CA"/>
                </a:solidFill>
              </a:rPr>
              <a:t>Принцип действия, атаки на соединения и защита от них.</a:t>
            </a:r>
            <a:endParaRPr>
              <a:solidFill>
                <a:srgbClr val="BDC2CA"/>
              </a:solidFill>
            </a:endParaRPr>
          </a:p>
        </p:txBody>
      </p:sp>
      <p:sp>
        <p:nvSpPr>
          <p:cNvPr id="101" name="Google Shape;101;p25"/>
          <p:cNvSpPr txBox="1"/>
          <p:nvPr>
            <p:ph type="ctrTitle"/>
          </p:nvPr>
        </p:nvSpPr>
        <p:spPr>
          <a:xfrm>
            <a:off x="3429300" y="571450"/>
            <a:ext cx="4567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BDC2CA"/>
                </a:solidFill>
              </a:rPr>
              <a:t>Сетевая безопасность</a:t>
            </a:r>
            <a:endParaRPr sz="1600">
              <a:solidFill>
                <a:srgbClr val="BDC2CA"/>
              </a:solidFill>
            </a:endParaRPr>
          </a:p>
        </p:txBody>
      </p:sp>
      <p:sp>
        <p:nvSpPr>
          <p:cNvPr id="102" name="Google Shape;102;p25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5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5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5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5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5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108" name="Google Shape;108;p25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5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5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5"/>
          <p:cNvSpPr/>
          <p:nvPr/>
        </p:nvSpPr>
        <p:spPr>
          <a:xfrm>
            <a:off x="2399" y="-800200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5"/>
          <p:cNvSpPr/>
          <p:nvPr/>
        </p:nvSpPr>
        <p:spPr>
          <a:xfrm>
            <a:off x="573599" y="-800200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5"/>
          <p:cNvSpPr/>
          <p:nvPr/>
        </p:nvSpPr>
        <p:spPr>
          <a:xfrm>
            <a:off x="11447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5"/>
          <p:cNvSpPr/>
          <p:nvPr/>
        </p:nvSpPr>
        <p:spPr>
          <a:xfrm>
            <a:off x="17159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5"/>
          <p:cNvSpPr/>
          <p:nvPr/>
        </p:nvSpPr>
        <p:spPr>
          <a:xfrm>
            <a:off x="22871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5"/>
          <p:cNvSpPr/>
          <p:nvPr/>
        </p:nvSpPr>
        <p:spPr>
          <a:xfrm>
            <a:off x="28583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5"/>
          <p:cNvSpPr/>
          <p:nvPr/>
        </p:nvSpPr>
        <p:spPr>
          <a:xfrm>
            <a:off x="34295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5"/>
          <p:cNvSpPr/>
          <p:nvPr/>
        </p:nvSpPr>
        <p:spPr>
          <a:xfrm>
            <a:off x="40007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45719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5"/>
          <p:cNvSpPr/>
          <p:nvPr/>
        </p:nvSpPr>
        <p:spPr>
          <a:xfrm>
            <a:off x="51431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5"/>
          <p:cNvSpPr/>
          <p:nvPr/>
        </p:nvSpPr>
        <p:spPr>
          <a:xfrm>
            <a:off x="57143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6285599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5"/>
          <p:cNvSpPr/>
          <p:nvPr/>
        </p:nvSpPr>
        <p:spPr>
          <a:xfrm>
            <a:off x="6856798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5"/>
          <p:cNvSpPr/>
          <p:nvPr/>
        </p:nvSpPr>
        <p:spPr>
          <a:xfrm>
            <a:off x="7427998" y="-80020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7999198" y="-800200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5"/>
          <p:cNvSpPr/>
          <p:nvPr/>
        </p:nvSpPr>
        <p:spPr>
          <a:xfrm>
            <a:off x="8570398" y="-800200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5"/>
          <p:cNvSpPr txBox="1"/>
          <p:nvPr>
            <p:ph type="ctrTitle"/>
          </p:nvPr>
        </p:nvSpPr>
        <p:spPr>
          <a:xfrm>
            <a:off x="3427200" y="1143000"/>
            <a:ext cx="4567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ru" sz="2000">
                <a:solidFill>
                  <a:srgbClr val="4C5D6E"/>
                </a:solidFill>
              </a:rPr>
              <a:t>Урок 7</a:t>
            </a:r>
            <a:endParaRPr b="1" sz="2000">
              <a:solidFill>
                <a:srgbClr val="4C5D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75" y="810100"/>
            <a:ext cx="2876550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/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Приложения для Bluetooth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406" name="Google Shape;406;p34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Hcitool.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Blueranger.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Bluesnaffer.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Btscanner.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Redfang.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Spooftooph.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407" name="Google Shape;407;p34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4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4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4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4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4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4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4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4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4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4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4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4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4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4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4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4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4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433" name="Google Shape;433;p34"/>
          <p:cNvPicPr preferRelativeResize="0"/>
          <p:nvPr/>
        </p:nvPicPr>
        <p:blipFill rotWithShape="1">
          <a:blip r:embed="rId3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4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5"/>
          <p:cNvPicPr preferRelativeResize="0"/>
          <p:nvPr/>
        </p:nvPicPr>
        <p:blipFill rotWithShape="1">
          <a:blip r:embed="rId3">
            <a:alphaModFix/>
          </a:blip>
          <a:srcRect b="0" l="23940" r="32331" t="0"/>
          <a:stretch/>
        </p:blipFill>
        <p:spPr>
          <a:xfrm>
            <a:off x="2400" y="-50"/>
            <a:ext cx="3998400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5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5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5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5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5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5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5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5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5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5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5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5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5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5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5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5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5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5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5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5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62" name="Google Shape;462;p35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5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5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5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Разведка воздуха</a:t>
            </a:r>
            <a:endParaRPr sz="2400">
              <a:solidFill>
                <a:srgbClr val="4C5D6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Практические вопросы</a:t>
            </a:r>
            <a:endParaRPr sz="2400">
              <a:solidFill>
                <a:srgbClr val="4C5D6E"/>
              </a:solidFill>
            </a:endParaRPr>
          </a:p>
        </p:txBody>
      </p:sp>
      <p:sp>
        <p:nvSpPr>
          <p:cNvPr id="466" name="Google Shape;466;p35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467" name="Google Shape;467;p35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5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 txBox="1"/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Полезные ссылки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474" name="Google Shape;474;p36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ru" sz="1600" u="sng">
                <a:solidFill>
                  <a:srgbClr val="1155CC"/>
                </a:solidFill>
                <a:hlinkClick r:id="rId3"/>
              </a:rPr>
              <a:t>Стандарт Bluetooth</a:t>
            </a:r>
            <a:r>
              <a:rPr lang="ru" sz="1600"/>
              <a:t>.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ru" sz="1600" u="sng">
                <a:solidFill>
                  <a:srgbClr val="1155CC"/>
                </a:solidFill>
                <a:hlinkClick r:id="rId4"/>
              </a:rPr>
              <a:t>Стандарт протокола LMP</a:t>
            </a:r>
            <a:r>
              <a:rPr lang="ru" sz="1600"/>
              <a:t>.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600"/>
              <a:buAutoNum type="arabicPeriod"/>
            </a:pPr>
            <a:r>
              <a:rPr lang="ru" sz="1600" u="sng">
                <a:solidFill>
                  <a:srgbClr val="1155CC"/>
                </a:solidFill>
                <a:hlinkClick r:id="rId5"/>
              </a:rPr>
              <a:t>Построение связей в MPLS — для продвинутых</a:t>
            </a:r>
            <a:r>
              <a:rPr lang="ru" sz="1600"/>
              <a:t>.</a:t>
            </a:r>
            <a:r>
              <a:rPr lang="ru" sz="1600">
                <a:solidFill>
                  <a:srgbClr val="2C2D30"/>
                </a:solidFill>
              </a:rPr>
              <a:t>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475" name="Google Shape;475;p36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6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6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6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6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6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481" name="Google Shape;481;p36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6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6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6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6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6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6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6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6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6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6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6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6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6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6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6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6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6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6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6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501" name="Google Shape;501;p36"/>
          <p:cNvPicPr preferRelativeResize="0"/>
          <p:nvPr/>
        </p:nvPicPr>
        <p:blipFill rotWithShape="1">
          <a:blip r:embed="rId6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6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7"/>
          <p:cNvSpPr txBox="1"/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Практическое задание 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508" name="Google Shape;508;p37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Изучить утилиты для работы с bluetooth. Отчет — скриншоты с результатами исследований. </a:t>
            </a:r>
            <a:endParaRPr sz="1400"/>
          </a:p>
          <a:p>
            <a:pPr indent="-3175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Отключить режим обнаружения на смартфоне, попытаться найти его с помощью Redfang. Отчет — скриншоты с результатами исследований. </a:t>
            </a:r>
            <a:endParaRPr sz="1400"/>
          </a:p>
          <a:p>
            <a:pPr indent="-3175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* Разобрать дамп hci-соединения. Указать, к какому устройству осуществлялся доступ, увенчался ли он успехом, назвать имя устройства, класс и смещение времени. Отчет должен содержать информацию об адресе, имени, смещении во времени и наличии доступа за время дампа.</a:t>
            </a:r>
            <a:endParaRPr sz="1400"/>
          </a:p>
          <a:p>
            <a:pPr indent="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None/>
            </a:pPr>
            <a:r>
              <a:rPr lang="ru" sz="1400" u="sng">
                <a:solidFill>
                  <a:srgbClr val="1155CC"/>
                </a:solidFill>
                <a:hlinkClick r:id="rId3"/>
              </a:rPr>
              <a:t>https://drive.google.com/open?id=1_XjbChRUdY06R6ZNXmNUpvJmi9UGUa5q</a:t>
            </a:r>
            <a:r>
              <a:rPr lang="ru" sz="1400"/>
              <a:t> — ссылка на файл дампа.</a:t>
            </a:r>
            <a:endParaRPr sz="1400">
              <a:solidFill>
                <a:srgbClr val="2C2D30"/>
              </a:solidFill>
            </a:endParaRPr>
          </a:p>
        </p:txBody>
      </p:sp>
      <p:sp>
        <p:nvSpPr>
          <p:cNvPr id="509" name="Google Shape;509;p37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7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7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7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7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7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515" name="Google Shape;515;p37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7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7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7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7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7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7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7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7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7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7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7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7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7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7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535" name="Google Shape;535;p37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38"/>
          <p:cNvPicPr preferRelativeResize="0"/>
          <p:nvPr/>
        </p:nvPicPr>
        <p:blipFill rotWithShape="1">
          <a:blip r:embed="rId3">
            <a:alphaModFix/>
          </a:blip>
          <a:srcRect b="0" l="0" r="56272" t="0"/>
          <a:stretch/>
        </p:blipFill>
        <p:spPr>
          <a:xfrm>
            <a:off x="2400" y="-50"/>
            <a:ext cx="3998400" cy="52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8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8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8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8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8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8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8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8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8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8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8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8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8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8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8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8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8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8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8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8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8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8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564" name="Google Shape;564;p38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8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8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8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Вопросы</a:t>
            </a:r>
            <a:r>
              <a:rPr lang="ru" sz="3200">
                <a:solidFill>
                  <a:srgbClr val="4C5D6E"/>
                </a:solidFill>
              </a:rPr>
              <a:t> </a:t>
            </a:r>
            <a:r>
              <a:rPr lang="ru" sz="2400">
                <a:solidFill>
                  <a:srgbClr val="4C5D6E"/>
                </a:solidFill>
              </a:rPr>
              <a:t>участников</a:t>
            </a:r>
            <a:endParaRPr sz="2400">
              <a:solidFill>
                <a:srgbClr val="4C5D6E"/>
              </a:solidFill>
            </a:endParaRPr>
          </a:p>
        </p:txBody>
      </p:sp>
      <p:sp>
        <p:nvSpPr>
          <p:cNvPr id="568" name="Google Shape;568;p38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569" name="Google Shape;569;p38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8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/>
          </a:blip>
          <a:srcRect b="0" l="0" r="56272" t="0"/>
          <a:stretch/>
        </p:blipFill>
        <p:spPr>
          <a:xfrm>
            <a:off x="2400" y="0"/>
            <a:ext cx="3998400" cy="5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6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6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6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6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6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6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6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6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6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156" name="Google Shape;156;p26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6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6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Вопросы по домашней работе</a:t>
            </a:r>
            <a:endParaRPr sz="1600">
              <a:solidFill>
                <a:srgbClr val="BDC2CA"/>
              </a:solidFill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161" name="Google Shape;161;p26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План урока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168" name="Google Shape;168;p27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Стандарт Bluetooth (физический и канальный уровни).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Стек протоколов Bluetooth (сетевой и транспортный уровни).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Протокол LMP.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Приложения для Bluetooth.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Разведка воздуха.</a:t>
            </a:r>
            <a:endParaRPr sz="1600">
              <a:solidFill>
                <a:srgbClr val="2C2D3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К концу урока научимся манипулировать подключениями и возможностями Bluetooth.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7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7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175" name="Google Shape;175;p27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7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7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7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7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7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7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7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7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7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7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7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7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195" name="Google Shape;195;p27"/>
          <p:cNvPicPr preferRelativeResize="0"/>
          <p:nvPr/>
        </p:nvPicPr>
        <p:blipFill rotWithShape="1">
          <a:blip r:embed="rId3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b="-20" l="31724" r="24548" t="-30"/>
          <a:stretch/>
        </p:blipFill>
        <p:spPr>
          <a:xfrm>
            <a:off x="2400" y="0"/>
            <a:ext cx="3998402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8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8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8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24" name="Google Shape;224;p28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8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Стандарт Bluetooth</a:t>
            </a:r>
            <a:endParaRPr sz="2400">
              <a:solidFill>
                <a:srgbClr val="4C5D6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Физический и канальный уровни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228" name="Google Shape;228;p28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229" name="Google Shape;229;p28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 b="0" l="25847" r="30425" t="0"/>
          <a:stretch/>
        </p:blipFill>
        <p:spPr>
          <a:xfrm>
            <a:off x="2400" y="0"/>
            <a:ext cx="3998400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9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9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9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9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9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9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9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9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9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58" name="Google Shape;258;p29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9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9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9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Стек протоколов Bluetooth</a:t>
            </a:r>
            <a:endParaRPr sz="2400">
              <a:solidFill>
                <a:srgbClr val="4C5D6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Сетевой и транспортный уровни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263" name="Google Shape;263;p29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/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Стек протоколов Bluetooth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270" name="Google Shape;270;p30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LMP — Link Management Protocol.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HCI — Host/controller interface.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L2CAP — Logical Link Control and Adaptation Protocol. 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SDP — Service Discovery Protocol.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/>
            </a:pPr>
            <a:r>
              <a:rPr lang="ru" sz="1600">
                <a:solidFill>
                  <a:srgbClr val="2C2D30"/>
                </a:solidFill>
              </a:rPr>
              <a:t>RFCOMM — Radio Frequency Communications.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271" name="Google Shape;271;p30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0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0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0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0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0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0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0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0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297" name="Google Shape;297;p30"/>
          <p:cNvPicPr preferRelativeResize="0"/>
          <p:nvPr/>
        </p:nvPicPr>
        <p:blipFill rotWithShape="1">
          <a:blip r:embed="rId3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0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>
            <p:ph type="ctrTitle"/>
          </p:nvPr>
        </p:nvSpPr>
        <p:spPr>
          <a:xfrm>
            <a:off x="1142400" y="571500"/>
            <a:ext cx="685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>
                <a:solidFill>
                  <a:srgbClr val="4C5D6E"/>
                </a:solidFill>
              </a:rPr>
              <a:t>Стек протоколов Bluetooth</a:t>
            </a:r>
            <a:endParaRPr sz="3200">
              <a:solidFill>
                <a:srgbClr val="4C5D6E"/>
              </a:solidFill>
            </a:endParaRPr>
          </a:p>
        </p:txBody>
      </p:sp>
      <p:sp>
        <p:nvSpPr>
          <p:cNvPr id="304" name="Google Shape;304;p31"/>
          <p:cNvSpPr txBox="1"/>
          <p:nvPr>
            <p:ph type="ctrTitle"/>
          </p:nvPr>
        </p:nvSpPr>
        <p:spPr>
          <a:xfrm>
            <a:off x="1142375" y="1714450"/>
            <a:ext cx="68544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6"/>
            </a:pPr>
            <a:r>
              <a:rPr lang="ru" sz="1600">
                <a:solidFill>
                  <a:srgbClr val="2C2D30"/>
                </a:solidFill>
              </a:rPr>
              <a:t>BNEP — Bluetooth Network Encapsulation Protocol. 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7"/>
            </a:pPr>
            <a:r>
              <a:rPr lang="ru" sz="1600">
                <a:solidFill>
                  <a:srgbClr val="2C2D30"/>
                </a:solidFill>
              </a:rPr>
              <a:t>AVCTP — Audio/Video Control Transport Protocol.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7"/>
            </a:pPr>
            <a:r>
              <a:rPr lang="ru" sz="1600">
                <a:solidFill>
                  <a:srgbClr val="2C2D30"/>
                </a:solidFill>
              </a:rPr>
              <a:t>AVDTP — Audio/Video Distribution Transport Protocol. </a:t>
            </a:r>
            <a:endParaRPr sz="1600">
              <a:solidFill>
                <a:srgbClr val="2C2D30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D30"/>
              </a:buClr>
              <a:buSzPts val="1600"/>
              <a:buAutoNum type="arabicPeriod" startAt="7"/>
            </a:pPr>
            <a:r>
              <a:rPr lang="ru" sz="1600">
                <a:solidFill>
                  <a:srgbClr val="2C2D30"/>
                </a:solidFill>
              </a:rPr>
              <a:t>TCS — Telephony Control Protocol — Binary. 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305" name="Google Shape;305;p31"/>
          <p:cNvSpPr/>
          <p:nvPr/>
        </p:nvSpPr>
        <p:spPr>
          <a:xfrm>
            <a:off x="-799801" y="1714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-799801" y="22860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1"/>
          <p:cNvSpPr/>
          <p:nvPr/>
        </p:nvSpPr>
        <p:spPr>
          <a:xfrm>
            <a:off x="-799801" y="2857510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1"/>
          <p:cNvSpPr/>
          <p:nvPr/>
        </p:nvSpPr>
        <p:spPr>
          <a:xfrm>
            <a:off x="-799801" y="34290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1"/>
          <p:cNvSpPr/>
          <p:nvPr/>
        </p:nvSpPr>
        <p:spPr>
          <a:xfrm>
            <a:off x="-799801" y="4000509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1"/>
          <p:cNvSpPr/>
          <p:nvPr/>
        </p:nvSpPr>
        <p:spPr>
          <a:xfrm>
            <a:off x="-799801" y="457200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-799801" y="11430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1"/>
          <p:cNvSpPr/>
          <p:nvPr/>
        </p:nvSpPr>
        <p:spPr>
          <a:xfrm>
            <a:off x="-799801" y="571511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1"/>
          <p:cNvSpPr/>
          <p:nvPr/>
        </p:nvSpPr>
        <p:spPr>
          <a:xfrm>
            <a:off x="-799801" y="-1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1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1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1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1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1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1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331" name="Google Shape;331;p31"/>
          <p:cNvPicPr preferRelativeResize="0"/>
          <p:nvPr/>
        </p:nvPicPr>
        <p:blipFill rotWithShape="1">
          <a:blip r:embed="rId3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1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2"/>
          <p:cNvPicPr preferRelativeResize="0"/>
          <p:nvPr/>
        </p:nvPicPr>
        <p:blipFill rotWithShape="1">
          <a:blip r:embed="rId3">
            <a:alphaModFix/>
          </a:blip>
          <a:srcRect b="0" l="44942" r="11329" t="0"/>
          <a:stretch/>
        </p:blipFill>
        <p:spPr>
          <a:xfrm>
            <a:off x="2400" y="0"/>
            <a:ext cx="3998400" cy="53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2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2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2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2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Протокол LMP</a:t>
            </a:r>
            <a:endParaRPr sz="2400">
              <a:solidFill>
                <a:srgbClr val="4C5D6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2C2D30"/>
                </a:solidFill>
              </a:rPr>
              <a:t>Link Manager Protocol</a:t>
            </a:r>
            <a:endParaRPr sz="1600">
              <a:solidFill>
                <a:srgbClr val="2C2D30"/>
              </a:solidFill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365" name="Google Shape;365;p32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2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 rotWithShape="1">
          <a:blip r:embed="rId3">
            <a:alphaModFix/>
          </a:blip>
          <a:srcRect b="-423" l="57496" r="10589" t="-433"/>
          <a:stretch/>
        </p:blipFill>
        <p:spPr>
          <a:xfrm>
            <a:off x="2400" y="-50"/>
            <a:ext cx="3998400" cy="5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3"/>
          <p:cNvSpPr/>
          <p:nvPr/>
        </p:nvSpPr>
        <p:spPr>
          <a:xfrm>
            <a:off x="11447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3"/>
          <p:cNvSpPr/>
          <p:nvPr/>
        </p:nvSpPr>
        <p:spPr>
          <a:xfrm>
            <a:off x="1715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3"/>
          <p:cNvSpPr/>
          <p:nvPr/>
        </p:nvSpPr>
        <p:spPr>
          <a:xfrm>
            <a:off x="2287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3"/>
          <p:cNvSpPr/>
          <p:nvPr/>
        </p:nvSpPr>
        <p:spPr>
          <a:xfrm>
            <a:off x="2858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3"/>
          <p:cNvSpPr/>
          <p:nvPr/>
        </p:nvSpPr>
        <p:spPr>
          <a:xfrm>
            <a:off x="2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3429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3"/>
          <p:cNvSpPr/>
          <p:nvPr/>
        </p:nvSpPr>
        <p:spPr>
          <a:xfrm>
            <a:off x="45719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3"/>
          <p:cNvSpPr/>
          <p:nvPr/>
        </p:nvSpPr>
        <p:spPr>
          <a:xfrm>
            <a:off x="57143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4000799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6285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68567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7427998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7999198" y="-800175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8570398" y="-800175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5735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3"/>
          <p:cNvSpPr/>
          <p:nvPr/>
        </p:nvSpPr>
        <p:spPr>
          <a:xfrm>
            <a:off x="5143199" y="-800175"/>
            <a:ext cx="571200" cy="57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3"/>
          <p:cNvSpPr/>
          <p:nvPr/>
        </p:nvSpPr>
        <p:spPr>
          <a:xfrm>
            <a:off x="9368848" y="1714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3"/>
          <p:cNvSpPr/>
          <p:nvPr/>
        </p:nvSpPr>
        <p:spPr>
          <a:xfrm>
            <a:off x="9368848" y="22859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3"/>
          <p:cNvSpPr/>
          <p:nvPr/>
        </p:nvSpPr>
        <p:spPr>
          <a:xfrm>
            <a:off x="9368848" y="2857460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3"/>
          <p:cNvSpPr/>
          <p:nvPr/>
        </p:nvSpPr>
        <p:spPr>
          <a:xfrm>
            <a:off x="9368848" y="34289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3"/>
          <p:cNvSpPr/>
          <p:nvPr/>
        </p:nvSpPr>
        <p:spPr>
          <a:xfrm>
            <a:off x="9368848" y="4000459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"/>
          <p:cNvSpPr/>
          <p:nvPr/>
        </p:nvSpPr>
        <p:spPr>
          <a:xfrm>
            <a:off x="9368848" y="4571959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</a:t>
            </a:r>
            <a:endParaRPr/>
          </a:p>
        </p:txBody>
      </p:sp>
      <p:sp>
        <p:nvSpPr>
          <p:cNvPr id="394" name="Google Shape;394;p33"/>
          <p:cNvSpPr/>
          <p:nvPr/>
        </p:nvSpPr>
        <p:spPr>
          <a:xfrm>
            <a:off x="9368848" y="11429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3"/>
          <p:cNvSpPr/>
          <p:nvPr/>
        </p:nvSpPr>
        <p:spPr>
          <a:xfrm>
            <a:off x="9368848" y="571461"/>
            <a:ext cx="571200" cy="571500"/>
          </a:xfrm>
          <a:prstGeom prst="rect">
            <a:avLst/>
          </a:prstGeom>
          <a:noFill/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3"/>
          <p:cNvSpPr/>
          <p:nvPr/>
        </p:nvSpPr>
        <p:spPr>
          <a:xfrm>
            <a:off x="9368848" y="-62"/>
            <a:ext cx="571200" cy="571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BDC2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3"/>
          <p:cNvSpPr txBox="1"/>
          <p:nvPr>
            <p:ph type="ctrTitle"/>
          </p:nvPr>
        </p:nvSpPr>
        <p:spPr>
          <a:xfrm>
            <a:off x="4572000" y="571450"/>
            <a:ext cx="3998400" cy="40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C5D6E"/>
                </a:solidFill>
              </a:rPr>
              <a:t>Приложения для Bluetooth</a:t>
            </a:r>
            <a:endParaRPr sz="2400">
              <a:solidFill>
                <a:srgbClr val="4C5D6E"/>
              </a:solidFill>
            </a:endParaRPr>
          </a:p>
        </p:txBody>
      </p:sp>
      <p:sp>
        <p:nvSpPr>
          <p:cNvPr id="398" name="Google Shape;398;p33"/>
          <p:cNvSpPr/>
          <p:nvPr/>
        </p:nvSpPr>
        <p:spPr>
          <a:xfrm>
            <a:off x="571173" y="4572011"/>
            <a:ext cx="571200" cy="5715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ading-logo.png" id="399" name="Google Shape;399;p33"/>
          <p:cNvPicPr preferRelativeResize="0"/>
          <p:nvPr/>
        </p:nvPicPr>
        <p:blipFill rotWithShape="1">
          <a:blip r:embed="rId4">
            <a:alphaModFix/>
          </a:blip>
          <a:srcRect b="-14482" l="-19008" r="-19036" t="-14482"/>
          <a:stretch/>
        </p:blipFill>
        <p:spPr>
          <a:xfrm>
            <a:off x="571175" y="4572000"/>
            <a:ext cx="5712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/>
          <p:nvPr/>
        </p:nvSpPr>
        <p:spPr>
          <a:xfrm>
            <a:off x="571175" y="0"/>
            <a:ext cx="571200" cy="190200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