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 showSpecialPlsOnTitleSld="0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2" Type="http://schemas.openxmlformats.org/officeDocument/2006/relationships/slide" Target="slides/slide8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ff3214be3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ff3214be3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ff3214be3_0_1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ff3214be3_0_1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25ce874aef_0_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25ce874aef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283e2bc58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283e2bc58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3e95079d4a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3e95079d4a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3e95079d4a_1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Google Shape;219;g3e95079d4a_1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28329232ac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2" name="Google Shape;252;g28329232ac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25ce874aef_0_3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6" name="Google Shape;286;g25ce874aef_0_3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p14:dur="400">
        <p:fade thruBlk="1"/>
      </p:transition>
    </mc:Choice>
    <mc:Fallback>
      <p:transition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E9EDF4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429300" y="1714500"/>
            <a:ext cx="51387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4000">
                <a:solidFill>
                  <a:srgbClr val="4C5D6E"/>
                </a:solidFill>
              </a:rPr>
              <a:t>Автоматизация с  Ansible</a:t>
            </a:r>
            <a:endParaRPr sz="4000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3"/>
          <p:cNvSpPr txBox="1"/>
          <p:nvPr>
            <p:ph type="ctrTitle"/>
          </p:nvPr>
        </p:nvSpPr>
        <p:spPr>
          <a:xfrm>
            <a:off x="3429325" y="3612900"/>
            <a:ext cx="4567500" cy="1243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BDC2CA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00">
                <a:solidFill>
                  <a:srgbClr val="BDC2CA"/>
                </a:solidFill>
              </a:rPr>
              <a:t>Продолжаем знакомиться с системой управления конфигурациями Ansible. Jinja2 как язык, используемый в шаблонах. Пишем плейбук для установки и настройки nginx, используя шаблоны и переменные Ansible в конфигурационных файлах nginx.</a:t>
            </a:r>
            <a:endParaRPr sz="1600">
              <a:solidFill>
                <a:srgbClr val="BDC2CA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BDC2CA"/>
              </a:solidFill>
            </a:endParaRPr>
          </a:p>
        </p:txBody>
      </p:sp>
      <p:sp>
        <p:nvSpPr>
          <p:cNvPr id="56" name="Google Shape;56;p13"/>
          <p:cNvSpPr txBox="1"/>
          <p:nvPr>
            <p:ph type="ctrTitle"/>
          </p:nvPr>
        </p:nvSpPr>
        <p:spPr>
          <a:xfrm>
            <a:off x="3429300" y="571450"/>
            <a:ext cx="4567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rgbClr val="BDC2CA"/>
                </a:solidFill>
              </a:rPr>
              <a:t>FreeBSD и автоматизация</a:t>
            </a:r>
            <a:endParaRPr sz="1600">
              <a:solidFill>
                <a:srgbClr val="BDC2CA"/>
              </a:solidFill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3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3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3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63" name="Google Shape;63;p13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3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3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3"/>
          <p:cNvSpPr/>
          <p:nvPr/>
        </p:nvSpPr>
        <p:spPr>
          <a:xfrm>
            <a:off x="2399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3"/>
          <p:cNvSpPr/>
          <p:nvPr/>
        </p:nvSpPr>
        <p:spPr>
          <a:xfrm>
            <a:off x="573599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3"/>
          <p:cNvSpPr/>
          <p:nvPr/>
        </p:nvSpPr>
        <p:spPr>
          <a:xfrm>
            <a:off x="11447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3"/>
          <p:cNvSpPr/>
          <p:nvPr/>
        </p:nvSpPr>
        <p:spPr>
          <a:xfrm>
            <a:off x="17159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3"/>
          <p:cNvSpPr/>
          <p:nvPr/>
        </p:nvSpPr>
        <p:spPr>
          <a:xfrm>
            <a:off x="22871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3"/>
          <p:cNvSpPr/>
          <p:nvPr/>
        </p:nvSpPr>
        <p:spPr>
          <a:xfrm>
            <a:off x="28583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3"/>
          <p:cNvSpPr/>
          <p:nvPr/>
        </p:nvSpPr>
        <p:spPr>
          <a:xfrm>
            <a:off x="34295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3"/>
          <p:cNvSpPr/>
          <p:nvPr/>
        </p:nvSpPr>
        <p:spPr>
          <a:xfrm>
            <a:off x="40007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3"/>
          <p:cNvSpPr/>
          <p:nvPr/>
        </p:nvSpPr>
        <p:spPr>
          <a:xfrm>
            <a:off x="45719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3"/>
          <p:cNvSpPr/>
          <p:nvPr/>
        </p:nvSpPr>
        <p:spPr>
          <a:xfrm>
            <a:off x="51431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3"/>
          <p:cNvSpPr/>
          <p:nvPr/>
        </p:nvSpPr>
        <p:spPr>
          <a:xfrm>
            <a:off x="57143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3"/>
          <p:cNvSpPr/>
          <p:nvPr/>
        </p:nvSpPr>
        <p:spPr>
          <a:xfrm>
            <a:off x="62855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3"/>
          <p:cNvSpPr/>
          <p:nvPr/>
        </p:nvSpPr>
        <p:spPr>
          <a:xfrm>
            <a:off x="6856798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3"/>
          <p:cNvSpPr/>
          <p:nvPr/>
        </p:nvSpPr>
        <p:spPr>
          <a:xfrm>
            <a:off x="7427998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3"/>
          <p:cNvSpPr/>
          <p:nvPr/>
        </p:nvSpPr>
        <p:spPr>
          <a:xfrm>
            <a:off x="7999198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3"/>
          <p:cNvSpPr/>
          <p:nvPr/>
        </p:nvSpPr>
        <p:spPr>
          <a:xfrm>
            <a:off x="8570398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3"/>
          <p:cNvSpPr txBox="1"/>
          <p:nvPr>
            <p:ph type="ctrTitle"/>
          </p:nvPr>
        </p:nvSpPr>
        <p:spPr>
          <a:xfrm>
            <a:off x="3427200" y="1143000"/>
            <a:ext cx="4567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000">
                <a:solidFill>
                  <a:srgbClr val="4C5D6E"/>
                </a:solidFill>
              </a:rPr>
              <a:t>Урок 6</a:t>
            </a:r>
            <a:endParaRPr b="1" sz="2000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3" name="Google Shape;83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54172" y="1585725"/>
            <a:ext cx="2181400" cy="2181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4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План урока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89" name="Google Shape;89;p14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Шаблоны jinja.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YAML.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Запуск плейбуков.</a:t>
            </a:r>
            <a:endParaRPr sz="16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ru" sz="1600">
                <a:solidFill>
                  <a:srgbClr val="2C2D30"/>
                </a:solidFill>
              </a:rPr>
              <a:t>К концу урока мы научимся использовать шаблоны jinja, настроим плейбук для nginx.</a:t>
            </a:r>
            <a:endParaRPr sz="1600">
              <a:solidFill>
                <a:schemeClr val="dk2"/>
              </a:solidFill>
            </a:endParaRPr>
          </a:p>
        </p:txBody>
      </p:sp>
      <p:sp>
        <p:nvSpPr>
          <p:cNvPr id="90" name="Google Shape;90;p14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4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4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4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4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4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96" name="Google Shape;96;p14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4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4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4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4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4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4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4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4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4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4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4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4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4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4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14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4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4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14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14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16" name="Google Shape;116;p14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4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5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Что такое jinja?</a:t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23" name="Google Shape;123;p15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15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15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15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15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15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29" name="Google Shape;129;p15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15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15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15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15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5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15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5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5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15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15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15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5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15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5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15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5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5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5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15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49" name="Google Shape;149;p15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15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6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Знаете ли вы, что такое шаблонизаторы для CMS?</a:t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56" name="Google Shape;156;p16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6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16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6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6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6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62" name="Google Shape;162;p16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6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6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6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6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6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16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6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6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6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6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16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6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16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6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6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6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16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16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16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82" name="Google Shape;182;p16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16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7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jinja (дизндзя) – шаблонизатор для Python, используется в Jango</a:t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и для Ansible хорош.</a:t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89" name="Google Shape;189;p17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17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17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17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17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17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95" name="Google Shape;195;p17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17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17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17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17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17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17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17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17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17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17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17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17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17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17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17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17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17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17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17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15" name="Google Shape;215;p17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Google Shape;216;p17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8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Практика</a:t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222" name="Google Shape;222;p18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18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18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18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18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p18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228" name="Google Shape;228;p18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18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18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18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18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18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18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18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18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18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18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18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p18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18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18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18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18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18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18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18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48" name="Google Shape;248;p18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49" name="Google Shape;249;p18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19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Домашнее задание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255" name="Google Shape;255;p19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p19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" name="Google Shape;257;p19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" name="Google Shape;258;p19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19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19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261" name="Google Shape;261;p19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19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p19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19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19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p19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" name="Google Shape;267;p19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19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p19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19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19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19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Google Shape;273;p19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19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p19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p19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19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19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19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19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2C2D30"/>
              </a:solidFill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Повторить действия, выполненные на уроке. 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Создать файл плейбука и указать в нем роль с хостами или группой хостов, на которых она будет применяться.</a:t>
            </a:r>
            <a:br>
              <a:rPr lang="ru" sz="1600">
                <a:solidFill>
                  <a:srgbClr val="2C2D30"/>
                </a:solidFill>
              </a:rPr>
            </a:br>
            <a:endParaRPr sz="1600">
              <a:solidFill>
                <a:srgbClr val="2C2D30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ru" sz="1600">
                <a:solidFill>
                  <a:srgbClr val="2C2D30"/>
                </a:solidFill>
              </a:rPr>
              <a:t> </a:t>
            </a:r>
            <a:endParaRPr sz="1600">
              <a:solidFill>
                <a:srgbClr val="2C2D30"/>
              </a:solidFill>
            </a:endParaRPr>
          </a:p>
        </p:txBody>
      </p:sp>
      <p:sp>
        <p:nvSpPr>
          <p:cNvPr id="281" name="Google Shape;281;p19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82" name="Google Shape;282;p19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83" name="Google Shape;283;p19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20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Ваши вопросы?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289" name="Google Shape;289;p20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" name="Google Shape;290;p20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1" name="Google Shape;291;p20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" name="Google Shape;292;p20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p20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" name="Google Shape;294;p20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295" name="Google Shape;295;p20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" name="Google Shape;296;p20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7" name="Google Shape;297;p20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8" name="Google Shape;298;p20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9" name="Google Shape;299;p20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" name="Google Shape;300;p20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" name="Google Shape;301;p20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" name="Google Shape;302;p20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" name="Google Shape;303;p20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p20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Google Shape;305;p20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6" name="Google Shape;306;p20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20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8" name="Google Shape;308;p20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9" name="Google Shape;309;p20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0" name="Google Shape;310;p20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1" name="Google Shape;311;p20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p20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" name="Google Shape;313;p20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4" name="Google Shape;314;p20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315" name="Google Shape;315;p20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316" name="Google Shape;316;p20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