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2936991b7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2936991b7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25e2ebaeb1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" name="Google Shape;390;g25e2ebaeb1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2936991b7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3" name="Google Shape;423;g2936991b7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2936991b73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2936991b73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g2936991b73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9" name="Google Shape;489;g2936991b73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g2936991b73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2" name="Google Shape;522;g2936991b73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g2936991b73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5" name="Google Shape;555;g2936991b73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2936991b73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2936991b73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g25e2ebaeb1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1" name="Google Shape;621;g25e2ebaeb1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g282edc104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4" name="Google Shape;654;g282edc104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g282edc104a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7" name="Google Shape;687;g282edc104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282edc104a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282edc104a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g282edc104a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3" name="Google Shape;753;g282edc104a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g282edc104a_0_2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6" name="Google Shape;786;g282edc104a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8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g25e2ebaeb1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0" name="Google Shape;820;g25e2ebaeb1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3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g282edc104a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5" name="Google Shape;855;g282edc104a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8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g282edc104a_0_2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0" name="Google Shape;890;g282edc104a_0_2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3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g282edc104a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5" name="Google Shape;925;g282edc104a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7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g282edc104a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9" name="Google Shape;959;g282edc104a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g28329232a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3" name="Google Shape;993;g28329232a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5ce874aef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5ce874aef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5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26;g28329232ac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7" name="Google Shape;1027;g28329232ac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9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g25ce874aef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1" name="Google Shape;1061;g25ce874aef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83e2bc589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83e2bc589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83e2bc58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283e2bc58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82edc104a_0_3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282edc104a_0_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282edc104a_0_4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282edc104a_0_4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82edc104a_0_3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82edc104a_0_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282edc104a_0_3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282edc104a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5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Введение в DevOps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ABB1B9"/>
                </a:solidFill>
              </a:rPr>
              <a:t>Обзор инструментов для автоматизации процесса запуска операционной системы. Введение в AWS. Обзор утилит от компании Hashicorp (Packer, Vagrant)</a:t>
            </a:r>
            <a:endParaRPr sz="1600">
              <a:solidFill>
                <a:srgbClr val="BDC2CA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FreeBSD и автоматизация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8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4172" y="1585725"/>
            <a:ext cx="2181400" cy="218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2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65" name="Google Shape;365;p2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2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2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85" name="Google Shape;385;p2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p2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87" name="Google Shape;387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95413" y="1957388"/>
            <a:ext cx="6353175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3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Пресобранные образы.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Что такое Packer? Преимущества использования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Support Platform и Packer Workflow.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Local build &amp; cloud build.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93" name="Google Shape;393;p2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2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99" name="Google Shape;399;p2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2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2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2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2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2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2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2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2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2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2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2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2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19" name="Google Shape;419;p2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0" name="Google Shape;420;p2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4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Что такое пресобранные образы?</a:t>
            </a:r>
            <a:endParaRPr sz="3200">
              <a:solidFill>
                <a:srgbClr val="4C5D6E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Какие есть проблемы с пресобранными образами?  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26" name="Google Shape;426;p2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2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2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2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2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32" name="Google Shape;432;p2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2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2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2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2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2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2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2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2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2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2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2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2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2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2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52" name="Google Shape;452;p2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53" name="Google Shape;453;p2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2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Зачем использовать Packer?</a:t>
            </a:r>
            <a:endParaRPr sz="32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400"/>
              <a:buChar char="○"/>
            </a:pPr>
            <a:r>
              <a:rPr lang="ru" sz="2400">
                <a:solidFill>
                  <a:srgbClr val="4C5D6E"/>
                </a:solidFill>
              </a:rPr>
              <a:t>Packer – утилита для создания образов машин и контейнеров для множественных платформ из единого конфигурационного источника.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</p:txBody>
      </p:sp>
      <p:sp>
        <p:nvSpPr>
          <p:cNvPr id="459" name="Google Shape;459;p2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2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2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2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2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2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2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2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2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2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2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2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2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2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2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85" name="Google Shape;485;p2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6" name="Google Shape;486;p2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26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Зачем использовать Packer?</a:t>
            </a:r>
            <a:endParaRPr sz="32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400"/>
              <a:buChar char="○"/>
            </a:pPr>
            <a:r>
              <a:rPr lang="ru" sz="2400">
                <a:solidFill>
                  <a:srgbClr val="4C5D6E"/>
                </a:solidFill>
              </a:rPr>
              <a:t>Образ машины – единый статичный модуль, который содержит преконфигурированную ОС и установленное ПО, которое используется для быстрого создания и запуска машин.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</p:txBody>
      </p:sp>
      <p:sp>
        <p:nvSpPr>
          <p:cNvPr id="492" name="Google Shape;492;p2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2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2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2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2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2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98" name="Google Shape;498;p2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2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2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2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2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2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2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2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2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2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2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2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2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2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2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2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2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2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18" name="Google Shape;518;p2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19" name="Google Shape;519;p2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27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Зачем использовать Packer?</a:t>
            </a:r>
            <a:endParaRPr sz="32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400"/>
              <a:buChar char="○"/>
            </a:pPr>
            <a:r>
              <a:rPr lang="ru" sz="2400">
                <a:solidFill>
                  <a:srgbClr val="4C5D6E"/>
                </a:solidFill>
              </a:rPr>
              <a:t>Packer только создает образы. Он не пытается управлять ими. После создания билда все зависит от вас: запустить или уничтожить его.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</p:txBody>
      </p:sp>
      <p:sp>
        <p:nvSpPr>
          <p:cNvPr id="525" name="Google Shape;525;p2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2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2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8" name="Google Shape;528;p2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2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2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31" name="Google Shape;531;p2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2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2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2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2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2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2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2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9" name="Google Shape;539;p2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p2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2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2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2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2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2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6" name="Google Shape;546;p2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2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2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2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51" name="Google Shape;551;p2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2" name="Google Shape;552;p2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28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Преимущества использования Packer</a:t>
            </a:r>
            <a:endParaRPr sz="32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400"/>
              <a:buChar char="○"/>
            </a:pPr>
            <a:r>
              <a:rPr lang="ru" sz="2400">
                <a:solidFill>
                  <a:srgbClr val="4C5D6E"/>
                </a:solidFill>
              </a:rPr>
              <a:t>Super Fast Infrastructure Deployment:</a:t>
            </a:r>
            <a:endParaRPr sz="24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Образы позволяют запустить полностью сконфигурированную машину за секунды. Преимущество не только для production,  но и для developement.  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</p:txBody>
      </p:sp>
      <p:sp>
        <p:nvSpPr>
          <p:cNvPr id="558" name="Google Shape;558;p2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2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2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2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Google Shape;562;p2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2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64" name="Google Shape;564;p2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p2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2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2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2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2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2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1" name="Google Shape;571;p2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2" name="Google Shape;572;p2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2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2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5" name="Google Shape;575;p2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6" name="Google Shape;576;p2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2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2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2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2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2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2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84" name="Google Shape;584;p2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5" name="Google Shape;585;p2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29"/>
          <p:cNvSpPr txBox="1"/>
          <p:nvPr>
            <p:ph type="ctrTitle"/>
          </p:nvPr>
        </p:nvSpPr>
        <p:spPr>
          <a:xfrm>
            <a:off x="1143600" y="650225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Преимущества использования Packer</a:t>
            </a:r>
            <a:endParaRPr sz="32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400"/>
              <a:buChar char="○"/>
            </a:pPr>
            <a:r>
              <a:rPr lang="ru" sz="2400">
                <a:solidFill>
                  <a:srgbClr val="4C5D6E"/>
                </a:solidFill>
              </a:rPr>
              <a:t>Multi-provider portability</a:t>
            </a:r>
            <a:endParaRPr sz="24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Packer создает образы, идентичные для множества платформ. Вы можете запускать production в AWS, staging/QA, в частном облаке, например OpenStack, и development в десктопных решениях виртуализации, таких как VMWare и Oracle VirtuialBox. 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</p:txBody>
      </p:sp>
      <p:sp>
        <p:nvSpPr>
          <p:cNvPr id="591" name="Google Shape;591;p2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2" name="Google Shape;592;p2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3" name="Google Shape;593;p2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4" name="Google Shape;594;p2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5" name="Google Shape;595;p2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6" name="Google Shape;596;p2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97" name="Google Shape;597;p2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2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9" name="Google Shape;599;p2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2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2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2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2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2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2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2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2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2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2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0" name="Google Shape;610;p2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2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2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2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2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2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2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17" name="Google Shape;617;p2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2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30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Преимущества использования Packer</a:t>
            </a:r>
            <a:endParaRPr sz="32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4C5D6E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400"/>
              <a:buChar char="○"/>
            </a:pPr>
            <a:r>
              <a:rPr lang="ru" sz="2400">
                <a:solidFill>
                  <a:srgbClr val="4C5D6E"/>
                </a:solidFill>
              </a:rPr>
              <a:t>Улучшенная стабильность</a:t>
            </a:r>
            <a:endParaRPr sz="24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 </a:t>
            </a:r>
            <a:endParaRPr sz="24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Во время сборки вы точно будете знать, что ПО последнее, стабильное и проверенное. Если что-то пошло не так в момент сборки, вы об этом будете сразу оповещены.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24" name="Google Shape;624;p3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5" name="Google Shape;625;p3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6" name="Google Shape;626;p3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3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p3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3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0" name="Google Shape;630;p3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3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3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3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3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3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3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3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3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3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p3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3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2" name="Google Shape;642;p3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3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4" name="Google Shape;644;p3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5" name="Google Shape;645;p3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3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3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3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3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50" name="Google Shape;650;p3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51" name="Google Shape;651;p3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31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Преимущества использования Packer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400"/>
              <a:buChar char="○"/>
            </a:pPr>
            <a:r>
              <a:rPr lang="ru" sz="2400">
                <a:solidFill>
                  <a:srgbClr val="4C5D6E"/>
                </a:solidFill>
              </a:rPr>
              <a:t>Хорошая тестируемость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 </a:t>
            </a:r>
            <a:endParaRPr sz="2400">
              <a:solidFill>
                <a:srgbClr val="4C5D6E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После того, как вы собрали машину, вы можете ее запустить и сразу выполнить тесты: ручное тестирование, Smoke Testing, функциональное тестирование...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57" name="Google Shape;657;p3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8" name="Google Shape;658;p3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3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0" name="Google Shape;660;p3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1" name="Google Shape;661;p3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2" name="Google Shape;662;p3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63" name="Google Shape;663;p3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4" name="Google Shape;664;p3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3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3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7" name="Google Shape;667;p3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3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3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0" name="Google Shape;670;p3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1" name="Google Shape;671;p3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2" name="Google Shape;672;p3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3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3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3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6" name="Google Shape;676;p3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7" name="Google Shape;677;p3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3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9" name="Google Shape;679;p3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Google Shape;680;p3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3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3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83" name="Google Shape;683;p3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84" name="Google Shape;684;p3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Что такое DevOps.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Утилиты Hashicorp.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Введение в AWS.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 концу урока мы получим представление о DevOps и научимся использовать утилиты для автоматизации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32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Font typeface="Arial"/>
              <a:buChar char="●"/>
            </a:pPr>
            <a:r>
              <a:rPr lang="ru" sz="3200">
                <a:solidFill>
                  <a:srgbClr val="4C5D6E"/>
                </a:solidFill>
              </a:rPr>
              <a:t>Use Cases:</a:t>
            </a:r>
            <a:endParaRPr sz="3200">
              <a:solidFill>
                <a:srgbClr val="4C5D6E"/>
              </a:solidFill>
            </a:endParaRPr>
          </a:p>
          <a:p>
            <a:pPr indent="-4318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3200"/>
              <a:buFont typeface="Arial"/>
              <a:buChar char="○"/>
            </a:pPr>
            <a:r>
              <a:rPr lang="ru" sz="3200">
                <a:solidFill>
                  <a:srgbClr val="4C5D6E"/>
                </a:solidFill>
              </a:rPr>
              <a:t>Continuous Delivery</a:t>
            </a:r>
            <a:endParaRPr sz="3200">
              <a:solidFill>
                <a:srgbClr val="4C5D6E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Генерация новых машин по триггеру.</a:t>
            </a:r>
            <a:r>
              <a:rPr lang="ru" sz="3200">
                <a:solidFill>
                  <a:srgbClr val="4C5D6E"/>
                </a:solidFill>
              </a:rPr>
              <a:t> 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 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90" name="Google Shape;690;p3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3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2" name="Google Shape;692;p3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3" name="Google Shape;693;p3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4" name="Google Shape;694;p3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5" name="Google Shape;695;p3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96" name="Google Shape;696;p3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p3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8" name="Google Shape;698;p3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9" name="Google Shape;699;p3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0" name="Google Shape;700;p3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1" name="Google Shape;701;p3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3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3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4" name="Google Shape;704;p3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5" name="Google Shape;705;p3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3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p3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8" name="Google Shape;708;p3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9" name="Google Shape;709;p3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3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1" name="Google Shape;711;p3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3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3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4" name="Google Shape;714;p3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5" name="Google Shape;715;p3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16" name="Google Shape;716;p3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17" name="Google Shape;717;p3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2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33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Font typeface="Arial"/>
              <a:buChar char="●"/>
            </a:pPr>
            <a:r>
              <a:rPr lang="ru" sz="3200">
                <a:solidFill>
                  <a:srgbClr val="4C5D6E"/>
                </a:solidFill>
              </a:rPr>
              <a:t>Use Cases:</a:t>
            </a:r>
            <a:endParaRPr sz="3200">
              <a:solidFill>
                <a:srgbClr val="4C5D6E"/>
              </a:solidFill>
            </a:endParaRPr>
          </a:p>
          <a:p>
            <a:pPr indent="-4318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3200"/>
              <a:buFont typeface="Arial"/>
              <a:buChar char="○"/>
            </a:pPr>
            <a:r>
              <a:rPr lang="ru" sz="3200">
                <a:solidFill>
                  <a:srgbClr val="4C5D6E"/>
                </a:solidFill>
              </a:rPr>
              <a:t>Dev/Prod</a:t>
            </a:r>
            <a:endParaRPr sz="3200">
              <a:solidFill>
                <a:srgbClr val="4C5D6E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Можно использовать одинаковые Dev и Prod: вы можете генерировать в различных средах и собирать образы, и быть уверены, что они будут одинаковы.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 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23" name="Google Shape;723;p3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4" name="Google Shape;724;p3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5" name="Google Shape;725;p3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3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7" name="Google Shape;727;p3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8" name="Google Shape;728;p3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29" name="Google Shape;729;p3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0" name="Google Shape;730;p3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1" name="Google Shape;731;p3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3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3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3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5" name="Google Shape;735;p3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3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7" name="Google Shape;737;p3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8" name="Google Shape;738;p3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3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3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1" name="Google Shape;741;p3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3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3" name="Google Shape;743;p3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4" name="Google Shape;744;p3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5" name="Google Shape;745;p3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6" name="Google Shape;746;p3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7" name="Google Shape;747;p3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8" name="Google Shape;748;p3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49" name="Google Shape;749;p3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0" name="Google Shape;750;p3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54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34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Font typeface="Arial"/>
              <a:buChar char="●"/>
            </a:pPr>
            <a:r>
              <a:rPr lang="ru" sz="3200">
                <a:solidFill>
                  <a:srgbClr val="4C5D6E"/>
                </a:solidFill>
              </a:rPr>
              <a:t>Use Cases:</a:t>
            </a:r>
            <a:endParaRPr sz="3200">
              <a:solidFill>
                <a:srgbClr val="4C5D6E"/>
              </a:solidFill>
            </a:endParaRPr>
          </a:p>
          <a:p>
            <a:pPr indent="-4318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3200"/>
              <a:buFont typeface="Arial"/>
              <a:buChar char="○"/>
            </a:pPr>
            <a:r>
              <a:rPr lang="ru" sz="3200">
                <a:solidFill>
                  <a:srgbClr val="4C5D6E"/>
                </a:solidFill>
              </a:rPr>
              <a:t>Создание Applience/Demo</a:t>
            </a:r>
            <a:endParaRPr sz="3200">
              <a:solidFill>
                <a:srgbClr val="4C5D6E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Возможность очень быстро создавать демо разрабатываемого софта.</a:t>
            </a:r>
            <a:endParaRPr sz="24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4C5D6E"/>
                </a:solidFill>
              </a:rPr>
              <a:t> 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56" name="Google Shape;756;p3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3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8" name="Google Shape;758;p3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9" name="Google Shape;759;p3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0" name="Google Shape;760;p3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1" name="Google Shape;761;p3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62" name="Google Shape;762;p3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3" name="Google Shape;763;p3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4" name="Google Shape;764;p3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5" name="Google Shape;765;p3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6" name="Google Shape;766;p3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7" name="Google Shape;767;p3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8" name="Google Shape;768;p3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3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0" name="Google Shape;770;p3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1" name="Google Shape;771;p3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2" name="Google Shape;772;p3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3" name="Google Shape;773;p3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4" name="Google Shape;774;p3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5" name="Google Shape;775;p3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3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7" name="Google Shape;777;p3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8" name="Google Shape;778;p3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9" name="Google Shape;779;p3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0" name="Google Shape;780;p3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1" name="Google Shape;781;p3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82" name="Google Shape;782;p3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83" name="Google Shape;783;p3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87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35"/>
          <p:cNvSpPr txBox="1"/>
          <p:nvPr>
            <p:ph type="ctrTitle"/>
          </p:nvPr>
        </p:nvSpPr>
        <p:spPr>
          <a:xfrm>
            <a:off x="1142400" y="571500"/>
            <a:ext cx="68568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Терминология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89" name="Google Shape;789;p3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3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1" name="Google Shape;791;p3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p3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3" name="Google Shape;793;p3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4" name="Google Shape;794;p3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95" name="Google Shape;795;p3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6" name="Google Shape;796;p3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7" name="Google Shape;797;p3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3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9" name="Google Shape;799;p3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3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1" name="Google Shape;801;p3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2" name="Google Shape;802;p3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3" name="Google Shape;803;p3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4" name="Google Shape;804;p3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3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6" name="Google Shape;806;p3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7" name="Google Shape;807;p3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3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9" name="Google Shape;809;p3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3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1" name="Google Shape;811;p3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2" name="Google Shape;812;p3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3" name="Google Shape;813;p3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4" name="Google Shape;814;p3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15" name="Google Shape;815;p3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16" name="Google Shape;816;p3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7" name="Google Shape;817;p35"/>
          <p:cNvSpPr txBox="1"/>
          <p:nvPr/>
        </p:nvSpPr>
        <p:spPr>
          <a:xfrm>
            <a:off x="1018875" y="993725"/>
            <a:ext cx="7789200" cy="3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b="1" lang="ru" sz="2400">
                <a:solidFill>
                  <a:srgbClr val="2C2D30"/>
                </a:solidFill>
              </a:rPr>
              <a:t>Шаблоны (Templates): </a:t>
            </a:r>
            <a:r>
              <a:rPr lang="ru" sz="2400">
                <a:solidFill>
                  <a:srgbClr val="2C2D30"/>
                </a:solidFill>
              </a:rPr>
              <a:t>JSON-файлы, содержащие шаблоны для сборки.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b="1" lang="ru" sz="2400">
                <a:solidFill>
                  <a:srgbClr val="2C2D30"/>
                </a:solidFill>
              </a:rPr>
              <a:t>Билдеры (Builders):</a:t>
            </a:r>
            <a:r>
              <a:rPr lang="ru" sz="2400">
                <a:solidFill>
                  <a:srgbClr val="2C2D30"/>
                </a:solidFill>
              </a:rPr>
              <a:t> платформы, под которые собираются конфигурации.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b="1" lang="ru" sz="2400">
                <a:solidFill>
                  <a:srgbClr val="2C2D30"/>
                </a:solidFill>
              </a:rPr>
              <a:t>Провижинеры (Provisioners): </a:t>
            </a:r>
            <a:r>
              <a:rPr lang="ru" sz="2400">
                <a:solidFill>
                  <a:srgbClr val="2C2D30"/>
                </a:solidFill>
              </a:rPr>
              <a:t>утилиты, автоматизирующие установку ПО.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b="1" lang="ru" sz="2400">
                <a:solidFill>
                  <a:srgbClr val="2C2D30"/>
                </a:solidFill>
              </a:rPr>
              <a:t>Пост-процессоры (Post-processors):</a:t>
            </a:r>
            <a:r>
              <a:rPr lang="ru" sz="2400">
                <a:solidFill>
                  <a:srgbClr val="2C2D30"/>
                </a:solidFill>
              </a:rPr>
              <a:t> действия, которые должны быть произведены после того, как образ будет собран.</a:t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2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p36"/>
          <p:cNvSpPr txBox="1"/>
          <p:nvPr>
            <p:ph type="ctrTitle"/>
          </p:nvPr>
        </p:nvSpPr>
        <p:spPr>
          <a:xfrm>
            <a:off x="1142400" y="571500"/>
            <a:ext cx="68568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Поддерживаемые платформы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23" name="Google Shape;823;p3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3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5" name="Google Shape;825;p3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6" name="Google Shape;826;p3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3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8" name="Google Shape;828;p3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29" name="Google Shape;829;p3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0" name="Google Shape;830;p3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1" name="Google Shape;831;p3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2" name="Google Shape;832;p3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3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4" name="Google Shape;834;p3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5" name="Google Shape;835;p3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6" name="Google Shape;836;p3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7" name="Google Shape;837;p3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3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9" name="Google Shape;839;p3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0" name="Google Shape;840;p3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1" name="Google Shape;841;p3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3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3" name="Google Shape;843;p3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8" name="Google Shape;848;p3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49" name="Google Shape;849;p3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50" name="Google Shape;850;p3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1" name="Google Shape;851;p36"/>
          <p:cNvSpPr txBox="1"/>
          <p:nvPr/>
        </p:nvSpPr>
        <p:spPr>
          <a:xfrm>
            <a:off x="1018875" y="1261125"/>
            <a:ext cx="3385200" cy="31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Amazon EC2 (AMI)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CloudStack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DigitalOcean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Docker</a:t>
            </a:r>
            <a:endParaRPr sz="24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  <p:sp>
        <p:nvSpPr>
          <p:cNvPr id="852" name="Google Shape;852;p36"/>
          <p:cNvSpPr txBox="1"/>
          <p:nvPr/>
        </p:nvSpPr>
        <p:spPr>
          <a:xfrm>
            <a:off x="4617700" y="1310425"/>
            <a:ext cx="3204300" cy="22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Parallels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QEMU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VirtualBox (OVF)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VMWare (VMX)</a:t>
            </a:r>
            <a:endParaRPr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56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37"/>
          <p:cNvSpPr txBox="1"/>
          <p:nvPr>
            <p:ph type="ctrTitle"/>
          </p:nvPr>
        </p:nvSpPr>
        <p:spPr>
          <a:xfrm>
            <a:off x="1142400" y="571500"/>
            <a:ext cx="68568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Поддерживаемые Provisioners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58" name="Google Shape;858;p3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9" name="Google Shape;859;p3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0" name="Google Shape;860;p3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1" name="Google Shape;861;p3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3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3" name="Google Shape;863;p3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64" name="Google Shape;864;p3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5" name="Google Shape;865;p3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6" name="Google Shape;866;p3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7" name="Google Shape;867;p3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8" name="Google Shape;868;p3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3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0" name="Google Shape;870;p3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1" name="Google Shape;871;p3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2" name="Google Shape;872;p3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3" name="Google Shape;873;p3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4" name="Google Shape;874;p3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5" name="Google Shape;875;p3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6" name="Google Shape;876;p3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3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8" name="Google Shape;878;p3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9" name="Google Shape;879;p3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0" name="Google Shape;880;p3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1" name="Google Shape;881;p3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2" name="Google Shape;882;p3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3" name="Google Shape;883;p3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84" name="Google Shape;884;p3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85" name="Google Shape;885;p3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6" name="Google Shape;886;p37"/>
          <p:cNvSpPr txBox="1"/>
          <p:nvPr/>
        </p:nvSpPr>
        <p:spPr>
          <a:xfrm>
            <a:off x="1018875" y="1261125"/>
            <a:ext cx="3385200" cy="31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Ansible Remote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Chef Client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ChefSolo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Converge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File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PowerShell</a:t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  <p:sp>
        <p:nvSpPr>
          <p:cNvPr id="887" name="Google Shape;887;p37"/>
          <p:cNvSpPr txBox="1"/>
          <p:nvPr/>
        </p:nvSpPr>
        <p:spPr>
          <a:xfrm>
            <a:off x="4617700" y="1310425"/>
            <a:ext cx="3204300" cy="22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Puppet Masterless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Puppet Server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Salt Masterless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Shell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Shell (Local)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Windows Shell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Windows Restart</a:t>
            </a:r>
            <a:endParaRPr sz="24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9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38"/>
          <p:cNvSpPr txBox="1"/>
          <p:nvPr>
            <p:ph type="ctrTitle"/>
          </p:nvPr>
        </p:nvSpPr>
        <p:spPr>
          <a:xfrm>
            <a:off x="1142400" y="571500"/>
            <a:ext cx="68568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Поддерживаемые Post-Processors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3" name="Google Shape;893;p3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4" name="Google Shape;894;p3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5" name="Google Shape;895;p3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6" name="Google Shape;896;p3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7" name="Google Shape;897;p3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8" name="Google Shape;898;p3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99" name="Google Shape;899;p3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0" name="Google Shape;900;p3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1" name="Google Shape;901;p3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2" name="Google Shape;902;p3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3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3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5" name="Google Shape;905;p3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6" name="Google Shape;906;p3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7" name="Google Shape;907;p3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3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9" name="Google Shape;909;p3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0" name="Google Shape;910;p3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1" name="Google Shape;911;p3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2" name="Google Shape;912;p3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3" name="Google Shape;913;p3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4" name="Google Shape;914;p3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5" name="Google Shape;915;p3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6" name="Google Shape;916;p3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7" name="Google Shape;917;p3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8" name="Google Shape;918;p3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19" name="Google Shape;919;p3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20" name="Google Shape;920;p3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1" name="Google Shape;921;p38"/>
          <p:cNvSpPr txBox="1"/>
          <p:nvPr/>
        </p:nvSpPr>
        <p:spPr>
          <a:xfrm>
            <a:off x="1018875" y="1261125"/>
            <a:ext cx="3385200" cy="31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Amazon Import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Artifice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Atlas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Compress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Checksum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Docker Import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Docker Push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Docker Save</a:t>
            </a:r>
            <a:endParaRPr sz="24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  <p:sp>
        <p:nvSpPr>
          <p:cNvPr id="922" name="Google Shape;922;p38"/>
          <p:cNvSpPr txBox="1"/>
          <p:nvPr/>
        </p:nvSpPr>
        <p:spPr>
          <a:xfrm>
            <a:off x="4617700" y="1310425"/>
            <a:ext cx="3952800" cy="22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Docker Tag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Google Compute Export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Manifest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Shell (Local)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Vagrant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Vagrant Cloud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vSphere</a:t>
            </a:r>
            <a:endParaRPr sz="24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400">
              <a:solidFill>
                <a:srgbClr val="2C2D3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26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39"/>
          <p:cNvSpPr txBox="1"/>
          <p:nvPr>
            <p:ph type="ctrTitle"/>
          </p:nvPr>
        </p:nvSpPr>
        <p:spPr>
          <a:xfrm>
            <a:off x="1142400" y="571500"/>
            <a:ext cx="68568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Workflow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28" name="Google Shape;928;p3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9" name="Google Shape;929;p3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0" name="Google Shape;930;p3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1" name="Google Shape;931;p3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2" name="Google Shape;932;p3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3" name="Google Shape;933;p3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34" name="Google Shape;934;p3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5" name="Google Shape;935;p3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6" name="Google Shape;936;p3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7" name="Google Shape;937;p3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8" name="Google Shape;938;p3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9" name="Google Shape;939;p3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0" name="Google Shape;940;p3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1" name="Google Shape;941;p3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2" name="Google Shape;942;p3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3" name="Google Shape;943;p3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4" name="Google Shape;944;p3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5" name="Google Shape;945;p3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6" name="Google Shape;946;p3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7" name="Google Shape;947;p3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8" name="Google Shape;948;p3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9" name="Google Shape;949;p3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0" name="Google Shape;950;p3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1" name="Google Shape;951;p3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2" name="Google Shape;952;p3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3" name="Google Shape;953;p3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54" name="Google Shape;954;p3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5" name="Google Shape;955;p3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56" name="Google Shape;956;p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62100" y="1219200"/>
            <a:ext cx="6324600" cy="3009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60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p40"/>
          <p:cNvSpPr txBox="1"/>
          <p:nvPr>
            <p:ph type="ctrTitle"/>
          </p:nvPr>
        </p:nvSpPr>
        <p:spPr>
          <a:xfrm>
            <a:off x="1142400" y="571500"/>
            <a:ext cx="68568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Building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62" name="Google Shape;962;p4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4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4" name="Google Shape;964;p4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5" name="Google Shape;965;p4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6" name="Google Shape;966;p4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4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8" name="Google Shape;968;p4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9" name="Google Shape;969;p4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0" name="Google Shape;970;p4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1" name="Google Shape;971;p4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2" name="Google Shape;972;p4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3" name="Google Shape;973;p4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4" name="Google Shape;974;p4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5" name="Google Shape;975;p4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6" name="Google Shape;976;p4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4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8" name="Google Shape;978;p4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9" name="Google Shape;979;p4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0" name="Google Shape;980;p4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1" name="Google Shape;981;p4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2" name="Google Shape;982;p4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3" name="Google Shape;983;p4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4" name="Google Shape;984;p4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5" name="Google Shape;985;p4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6" name="Google Shape;986;p4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7" name="Google Shape;987;p4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88" name="Google Shape;988;p4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89" name="Google Shape;989;p4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0" name="Google Shape;990;p4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08250" y="1843963"/>
            <a:ext cx="5619750" cy="280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94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p41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Домашнее задание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96" name="Google Shape;996;p4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7" name="Google Shape;997;p4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8" name="Google Shape;998;p4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9" name="Google Shape;999;p4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0" name="Google Shape;1000;p4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1" name="Google Shape;1001;p4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02" name="Google Shape;1002;p4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3" name="Google Shape;1003;p4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4" name="Google Shape;1004;p4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5" name="Google Shape;1005;p4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6" name="Google Shape;1006;p4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7" name="Google Shape;1007;p4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8" name="Google Shape;1008;p4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9" name="Google Shape;1009;p4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0" name="Google Shape;1010;p4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1" name="Google Shape;1011;p4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2" name="Google Shape;1012;p4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3" name="Google Shape;1013;p4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4" name="Google Shape;1014;p4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5" name="Google Shape;1015;p4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6" name="Google Shape;1016;p4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7" name="Google Shape;1017;p4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8" name="Google Shape;1018;p4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9" name="Google Shape;1019;p4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0" name="Google Shape;1020;p4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1" name="Google Shape;1021;p41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ПО для дальнейшего изучения: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CI/CD;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Jenkins;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AWS, GCE, Azure;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Terraform;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Puppet, Ansible и т. д. 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022" name="Google Shape;1022;p4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23" name="Google Shape;1023;p4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4" name="Google Shape;1024;p4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Что такое DevOps?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028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42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Ресурсы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30" name="Google Shape;1030;p4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1" name="Google Shape;1031;p4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2" name="Google Shape;1032;p4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3" name="Google Shape;1033;p4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4" name="Google Shape;1034;p4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5" name="Google Shape;1035;p4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36" name="Google Shape;1036;p4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7" name="Google Shape;1037;p4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8" name="Google Shape;1038;p4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9" name="Google Shape;1039;p4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0" name="Google Shape;1040;p4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1" name="Google Shape;1041;p4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2" name="Google Shape;1042;p4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3" name="Google Shape;1043;p4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4" name="Google Shape;1044;p4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5" name="Google Shape;1045;p4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6" name="Google Shape;1046;p4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7" name="Google Shape;1047;p4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8" name="Google Shape;1048;p4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9" name="Google Shape;1049;p4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0" name="Google Shape;1050;p4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1" name="Google Shape;1051;p4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2" name="Google Shape;1052;p4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3" name="Google Shape;1053;p4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4" name="Google Shape;1054;p4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5" name="Google Shape;1055;p4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Книги: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The DevOps Handbook.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Лутц М. Изучаем Python.</a:t>
            </a:r>
            <a:endParaRPr sz="1600">
              <a:solidFill>
                <a:srgbClr val="2C2D3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Ресурсы:</a:t>
            </a:r>
            <a:endParaRPr sz="1600">
              <a:solidFill>
                <a:srgbClr val="2C2D30"/>
              </a:solidFill>
            </a:endParaRPr>
          </a:p>
          <a:p>
            <a:pPr indent="-3175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Char char="●"/>
            </a:pPr>
            <a:r>
              <a:rPr lang="ru" sz="1400">
                <a:solidFill>
                  <a:srgbClr val="2C2D30"/>
                </a:solidFill>
              </a:rPr>
              <a:t>https://gist.github.com/leonardofed/bbf6459ad154ad5215d354f3825435dc</a:t>
            </a:r>
            <a:r>
              <a:rPr lang="ru" sz="1400">
                <a:solidFill>
                  <a:srgbClr val="2C2D30"/>
                </a:solidFill>
              </a:rPr>
              <a:t> </a:t>
            </a:r>
            <a:endParaRPr sz="1400">
              <a:solidFill>
                <a:srgbClr val="2C2D30"/>
              </a:solidFill>
            </a:endParaRPr>
          </a:p>
          <a:p>
            <a:pPr indent="-3175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Char char="●"/>
            </a:pPr>
            <a:r>
              <a:rPr lang="ru" sz="1400">
                <a:solidFill>
                  <a:srgbClr val="2C2D30"/>
                </a:solidFill>
              </a:rPr>
              <a:t>https://github.com/vmbrasseur/devops-learning-resources</a:t>
            </a:r>
            <a:endParaRPr sz="1400">
              <a:solidFill>
                <a:srgbClr val="2C2D3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;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056" name="Google Shape;1056;p4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57" name="Google Shape;1057;p4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8" name="Google Shape;1058;p4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062" name="Shape 1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Google Shape;1063;p43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Ваши вопросы?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64" name="Google Shape;1064;p4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5" name="Google Shape;1065;p4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6" name="Google Shape;1066;p4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7" name="Google Shape;1067;p4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8" name="Google Shape;1068;p4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9" name="Google Shape;1069;p4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70" name="Google Shape;1070;p4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1" name="Google Shape;1071;p4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2" name="Google Shape;1072;p4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3" name="Google Shape;1073;p4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4" name="Google Shape;1074;p4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5" name="Google Shape;1075;p4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6" name="Google Shape;1076;p4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7" name="Google Shape;1077;p4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8" name="Google Shape;1078;p4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9" name="Google Shape;1079;p4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0" name="Google Shape;1080;p4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1" name="Google Shape;1081;p4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2" name="Google Shape;1082;p4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3" name="Google Shape;1083;p4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4" name="Google Shape;1084;p4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5" name="Google Shape;1085;p4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6" name="Google Shape;1086;p4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7" name="Google Shape;1087;p4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8" name="Google Shape;1088;p4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9" name="Google Shape;1089;p4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90" name="Google Shape;1090;p4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1" name="Google Shape;1091;p4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1" name="Google Shape;181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6"/>
          <p:cNvSpPr/>
          <p:nvPr/>
        </p:nvSpPr>
        <p:spPr>
          <a:xfrm>
            <a:off x="1692625" y="190200"/>
            <a:ext cx="2703000" cy="2578500"/>
          </a:xfrm>
          <a:prstGeom prst="ellipse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Development (Software Engineering)</a:t>
            </a:r>
            <a:endParaRPr/>
          </a:p>
        </p:txBody>
      </p:sp>
      <p:sp>
        <p:nvSpPr>
          <p:cNvPr id="184" name="Google Shape;184;p16"/>
          <p:cNvSpPr/>
          <p:nvPr/>
        </p:nvSpPr>
        <p:spPr>
          <a:xfrm>
            <a:off x="3309300" y="252758"/>
            <a:ext cx="2703000" cy="2578500"/>
          </a:xfrm>
          <a:prstGeom prst="ellipse">
            <a:avLst/>
          </a:prstGeom>
          <a:noFill/>
          <a:ln cap="flat" cmpd="sng" w="38100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QA (Quality Assurance)</a:t>
            </a:r>
            <a:endParaRPr/>
          </a:p>
        </p:txBody>
      </p:sp>
      <p:sp>
        <p:nvSpPr>
          <p:cNvPr id="185" name="Google Shape;185;p16"/>
          <p:cNvSpPr txBox="1"/>
          <p:nvPr/>
        </p:nvSpPr>
        <p:spPr>
          <a:xfrm>
            <a:off x="4802350" y="1915700"/>
            <a:ext cx="73374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6"/>
          <p:cNvSpPr txBox="1"/>
          <p:nvPr/>
        </p:nvSpPr>
        <p:spPr>
          <a:xfrm>
            <a:off x="4697375" y="1548300"/>
            <a:ext cx="73374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6"/>
          <p:cNvSpPr/>
          <p:nvPr/>
        </p:nvSpPr>
        <p:spPr>
          <a:xfrm>
            <a:off x="2527325" y="1640150"/>
            <a:ext cx="2703000" cy="2578500"/>
          </a:xfrm>
          <a:prstGeom prst="ellipse">
            <a:avLst/>
          </a:prstGeom>
          <a:noFill/>
          <a:ln cap="flat" cmpd="sng" w="38100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Operations</a:t>
            </a:r>
            <a:endParaRPr/>
          </a:p>
        </p:txBody>
      </p:sp>
      <p:sp>
        <p:nvSpPr>
          <p:cNvPr id="188" name="Google Shape;188;p16"/>
          <p:cNvSpPr txBox="1"/>
          <p:nvPr/>
        </p:nvSpPr>
        <p:spPr>
          <a:xfrm>
            <a:off x="3429600" y="1941950"/>
            <a:ext cx="9660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DevOps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7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DevOps – это не человек, это методология.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94" name="Google Shape;194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20" name="Google Shape;220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8"/>
          <p:cNvSpPr txBox="1"/>
          <p:nvPr>
            <p:ph type="ctrTitle"/>
          </p:nvPr>
        </p:nvSpPr>
        <p:spPr>
          <a:xfrm>
            <a:off x="1142400" y="571500"/>
            <a:ext cx="79992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4C5D6E"/>
                </a:solidFill>
              </a:rPr>
              <a:t>Требуемые навыки build-инженера:</a:t>
            </a:r>
            <a:endParaRPr sz="3000">
              <a:solidFill>
                <a:srgbClr val="4C5D6E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Char char="●"/>
            </a:pPr>
            <a:r>
              <a:rPr lang="ru" sz="2000">
                <a:solidFill>
                  <a:srgbClr val="4C5D6E"/>
                </a:solidFill>
              </a:rPr>
              <a:t>умеет: </a:t>
            </a:r>
            <a:endParaRPr sz="2000">
              <a:solidFill>
                <a:srgbClr val="4C5D6E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Char char="○"/>
            </a:pPr>
            <a:r>
              <a:rPr lang="ru" sz="2000">
                <a:solidFill>
                  <a:srgbClr val="4C5D6E"/>
                </a:solidFill>
              </a:rPr>
              <a:t>автоматизировать свою работу;</a:t>
            </a:r>
            <a:endParaRPr sz="2000">
              <a:solidFill>
                <a:srgbClr val="4C5D6E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Char char="○"/>
            </a:pPr>
            <a:r>
              <a:rPr lang="ru" sz="2000">
                <a:solidFill>
                  <a:srgbClr val="4C5D6E"/>
                </a:solidFill>
              </a:rPr>
              <a:t>писать скрипты для автоматизации;</a:t>
            </a:r>
            <a:endParaRPr sz="2000">
              <a:solidFill>
                <a:srgbClr val="4C5D6E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Char char="●"/>
            </a:pPr>
            <a:r>
              <a:rPr lang="ru" sz="2000">
                <a:solidFill>
                  <a:srgbClr val="4C5D6E"/>
                </a:solidFill>
              </a:rPr>
              <a:t>знает:</a:t>
            </a:r>
            <a:endParaRPr sz="2000">
              <a:solidFill>
                <a:srgbClr val="4C5D6E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Char char="○"/>
            </a:pPr>
            <a:r>
              <a:rPr lang="ru" sz="2000">
                <a:solidFill>
                  <a:srgbClr val="4C5D6E"/>
                </a:solidFill>
              </a:rPr>
              <a:t>облачные вычисления и облачные платформы;</a:t>
            </a:r>
            <a:endParaRPr sz="2000">
              <a:solidFill>
                <a:srgbClr val="4C5D6E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Char char="○"/>
            </a:pPr>
            <a:r>
              <a:rPr lang="ru" sz="2000">
                <a:solidFill>
                  <a:srgbClr val="4C5D6E"/>
                </a:solidFill>
              </a:rPr>
              <a:t>основы безопасности;</a:t>
            </a:r>
            <a:endParaRPr sz="2000">
              <a:solidFill>
                <a:srgbClr val="4C5D6E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Char char="○"/>
            </a:pPr>
            <a:r>
              <a:rPr lang="ru" sz="2000">
                <a:solidFill>
                  <a:srgbClr val="4C5D6E"/>
                </a:solidFill>
              </a:rPr>
              <a:t>системы виртуализации;</a:t>
            </a:r>
            <a:endParaRPr sz="2000">
              <a:solidFill>
                <a:srgbClr val="4C5D6E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Char char="●"/>
            </a:pPr>
            <a:r>
              <a:rPr lang="ru" sz="2000">
                <a:solidFill>
                  <a:srgbClr val="4C5D6E"/>
                </a:solidFill>
              </a:rPr>
              <a:t>владеет:</a:t>
            </a:r>
            <a:endParaRPr sz="2000">
              <a:solidFill>
                <a:srgbClr val="4C5D6E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Char char="○"/>
            </a:pPr>
            <a:r>
              <a:rPr lang="ru" sz="2000">
                <a:solidFill>
                  <a:srgbClr val="4C5D6E"/>
                </a:solidFill>
              </a:rPr>
              <a:t>DevOps-утилитами;</a:t>
            </a:r>
            <a:endParaRPr sz="2000">
              <a:solidFill>
                <a:srgbClr val="4C5D6E"/>
              </a:solidFill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2000"/>
              <a:buFont typeface="Arial"/>
              <a:buChar char="○"/>
            </a:pPr>
            <a:r>
              <a:rPr lang="ru" sz="2000">
                <a:solidFill>
                  <a:srgbClr val="4C5D6E"/>
                </a:solidFill>
              </a:rPr>
              <a:t>пониманием, что такое Continuous Delivery, Continuous Deployment и как построить эти процессы.</a:t>
            </a:r>
            <a:endParaRPr sz="20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7" name="Google Shape;227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53" name="Google Shape;253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9"/>
          <p:cNvSpPr txBox="1"/>
          <p:nvPr>
            <p:ph type="ctrTitle"/>
          </p:nvPr>
        </p:nvSpPr>
        <p:spPr>
          <a:xfrm>
            <a:off x="1142400" y="571500"/>
            <a:ext cx="79992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4C5D6E"/>
                </a:solidFill>
              </a:rPr>
              <a:t>CI/CD</a:t>
            </a:r>
            <a:endParaRPr sz="3000">
              <a:solidFill>
                <a:srgbClr val="4C5D6E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4C5D6E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Continuous Delivery</a:t>
            </a:r>
            <a:endParaRPr sz="2400">
              <a:solidFill>
                <a:srgbClr val="4C5D6E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Continuous Deployment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Continuous  Integration</a:t>
            </a:r>
            <a:endParaRPr sz="2400"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60" name="Google Shape;260;p1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6" name="Google Shape;286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8" name="Google Shape;318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20" name="Google Shape;32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09750" y="962025"/>
            <a:ext cx="5524500" cy="207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1"/>
          <p:cNvSpPr txBox="1"/>
          <p:nvPr>
            <p:ph type="ctrTitle"/>
          </p:nvPr>
        </p:nvSpPr>
        <p:spPr>
          <a:xfrm>
            <a:off x="1142400" y="571500"/>
            <a:ext cx="68568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Поддерживаемые платформы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26" name="Google Shape;326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52" name="Google Shape;352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1"/>
          <p:cNvSpPr txBox="1"/>
          <p:nvPr/>
        </p:nvSpPr>
        <p:spPr>
          <a:xfrm>
            <a:off x="1018875" y="1261125"/>
            <a:ext cx="7131900" cy="31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Виртуальные машины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Облачные вычисления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Базы данных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Хранение данных (storage) и CDN (доставка данных)</a:t>
            </a:r>
            <a:endParaRPr sz="2400">
              <a:solidFill>
                <a:srgbClr val="2C2D30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Char char="●"/>
            </a:pPr>
            <a:r>
              <a:rPr lang="ru" sz="2400">
                <a:solidFill>
                  <a:srgbClr val="2C2D30"/>
                </a:solidFill>
              </a:rPr>
              <a:t>И многое другое</a:t>
            </a:r>
            <a:endParaRPr sz="24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