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1053" r:id="rId3"/>
    <p:sldId id="1041" r:id="rId4"/>
    <p:sldId id="1054" r:id="rId5"/>
    <p:sldId id="1042" r:id="rId6"/>
    <p:sldId id="1055" r:id="rId7"/>
    <p:sldId id="1061" r:id="rId8"/>
    <p:sldId id="1056" r:id="rId9"/>
    <p:sldId id="1057" r:id="rId10"/>
    <p:sldId id="1062" r:id="rId11"/>
    <p:sldId id="1060" r:id="rId12"/>
    <p:sldId id="1063" r:id="rId13"/>
    <p:sldId id="1064" r:id="rId14"/>
    <p:sldId id="1058" r:id="rId15"/>
    <p:sldId id="1065" r:id="rId16"/>
    <p:sldId id="1059" r:id="rId17"/>
    <p:sldId id="1066" r:id="rId18"/>
    <p:sldId id="1067" r:id="rId19"/>
    <p:sldId id="1068" r:id="rId20"/>
    <p:sldId id="1069" r:id="rId21"/>
    <p:sldId id="1070" r:id="rId22"/>
    <p:sldId id="1071" r:id="rId23"/>
    <p:sldId id="1072" r:id="rId24"/>
    <p:sldId id="1073" r:id="rId25"/>
    <p:sldId id="1074" r:id="rId26"/>
    <p:sldId id="1075" r:id="rId27"/>
    <p:sldId id="1076" r:id="rId28"/>
    <p:sldId id="26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535"/>
    <a:srgbClr val="605AD6"/>
    <a:srgbClr val="990033"/>
    <a:srgbClr val="C86868"/>
    <a:srgbClr val="273490"/>
    <a:srgbClr val="F2B316"/>
    <a:srgbClr val="CC3300"/>
    <a:srgbClr val="547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4" autoAdjust="0"/>
    <p:restoredTop sz="92449" autoAdjust="0"/>
  </p:normalViewPr>
  <p:slideViewPr>
    <p:cSldViewPr snapToGrid="0">
      <p:cViewPr varScale="1">
        <p:scale>
          <a:sx n="88" d="100"/>
          <a:sy n="88" d="100"/>
        </p:scale>
        <p:origin x="160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F27AB0-0400-4C8D-907D-CE6C99F62389}" type="datetimeFigureOut">
              <a:rPr lang="ru-RU"/>
              <a:pPr>
                <a:defRPr/>
              </a:pPr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5831FA-DCC2-49F1-896E-D0926F437A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DDD1-5ABC-4692-8C1B-67C6BE3A962C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04C49-5F92-41ED-AAAD-CB121651C6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621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FC8B-1E0C-4D0A-89B6-DA1165A2AFD9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CAA3-4960-4122-8630-5431499CD4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935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7357-26B5-463A-AAD7-9C2D75A17020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4221B-A80D-48D5-8BEE-31FC8C8F81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310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B711-E36C-412F-ADCE-61F748B1F11F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EC11-6D84-47EC-A72B-15364465A7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369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24AC-9FB5-4D0B-9208-14B3EE6ED9BD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EE14-8CE4-45E0-9522-341CEBEF2A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92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9A6F-E560-4578-998B-EE0161677144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DCA6D-1385-420C-97BB-1D7A92F773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312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D323-1571-4767-858E-D949E29645C1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146DE-AC17-4D0F-8543-7F9845B8F6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114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1C63-ACA1-4AFC-9F70-040BB6E5841A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9858-B633-4505-ADCB-261DC25DF6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180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35BD-39F9-493F-8B01-A5D8B7414B6A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EB25-BDD5-4BC3-A676-7F8D4F7EBC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6221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60E3-9E01-4FCE-9840-2528A5A0D3C5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C7F93-3C84-4525-8E5B-02CEDA9993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497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7A8E-DE0B-4A3E-A5C7-FC25A17F901B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C58F-7783-4BCE-9EB6-B20D331325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48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6"/>
          <a:stretch>
            <a:fillRect/>
          </a:stretch>
        </p:blipFill>
        <p:spPr bwMode="auto">
          <a:xfrm>
            <a:off x="0" y="0"/>
            <a:ext cx="32639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26D277-17F2-440C-A9F6-1BC20C1C5662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16B815-AF65-49F2-88B7-24B0E48D7348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6"/>
          <a:stretch>
            <a:fillRect/>
          </a:stretch>
        </p:blipFill>
        <p:spPr bwMode="auto">
          <a:xfrm>
            <a:off x="5880100" y="0"/>
            <a:ext cx="32639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t.1c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ironskills_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facebook.com/ironskillsb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124tAuP11GlaGpK3YGHzlw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8" y="428428"/>
            <a:ext cx="4621213" cy="1458561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Командная разработка. Хранилище конфигурации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88" y="2063750"/>
            <a:ext cx="4171950" cy="3540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Программист 1С: с нуля до профи</a:t>
            </a:r>
            <a:endParaRPr lang="en-US" sz="1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063750"/>
            <a:ext cx="639127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0" y="1588"/>
            <a:ext cx="7813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chemeClr val="bg1"/>
                </a:solidFill>
              </a:rPr>
              <a:t>#T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6</a:t>
            </a:r>
            <a:r>
              <a:rPr lang="en-US" altLang="ru-RU" sz="2000" b="1" dirty="0">
                <a:solidFill>
                  <a:schemeClr val="bg1"/>
                </a:solidFill>
              </a:rPr>
              <a:t>5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989638"/>
            <a:ext cx="1036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63636" y="1848802"/>
            <a:ext cx="82962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600" b="1" dirty="0" smtClean="0">
                <a:sym typeface="Wingdings" panose="05000000000000000000" pitchFamily="2" charset="2"/>
              </a:rPr>
              <a:t>Создание пользователей хранилища</a:t>
            </a:r>
            <a:endParaRPr lang="ru-RU" altLang="ru-RU" sz="6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17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87296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273490"/>
                </a:solidFill>
              </a:rPr>
              <a:t>Создание пользователей хранилища</a:t>
            </a:r>
            <a:endParaRPr lang="en-US" altLang="ru-RU" sz="4000" b="1" dirty="0" smtClean="0">
              <a:solidFill>
                <a:srgbClr val="27349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26" y="1546168"/>
            <a:ext cx="5688300" cy="49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87296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273490"/>
                </a:solidFill>
              </a:rPr>
              <a:t>Создание пользователей хранилища</a:t>
            </a:r>
            <a:endParaRPr lang="en-US" altLang="ru-RU" sz="4000" b="1" dirty="0" smtClean="0">
              <a:solidFill>
                <a:srgbClr val="273490"/>
              </a:solidFill>
            </a:endParaRPr>
          </a:p>
        </p:txBody>
      </p:sp>
      <p:pic>
        <p:nvPicPr>
          <p:cNvPr id="9218" name="Picture 2" descr="https://its.1c.eu/db/content/v8320doc/src/%D1%80%D1%83%D0%BA%D0%BE%D0%B2%D0%BE%D0%B4%D1%81%D1%82%D0%B2%D0%BE%20%D1%80%D0%B0%D0%B7%D1%80%D0%B0%D0%B1%D0%BE%D1%82%D1%87%D0%B8%D0%BA%D0%B0/_img/img00684.gif?_=00002138CC1CA40D-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400445"/>
            <a:ext cx="4281851" cy="26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ts.1c.eu/db/content/v8320doc/src/%D1%80%D1%83%D0%BA%D0%BE%D0%B2%D0%BE%D0%B4%D1%81%D1%82%D0%B2%D0%BE%20%D1%80%D0%B0%D0%B7%D1%80%D0%B0%D0%B1%D0%BE%D1%82%D1%87%D0%B8%D0%BA%D0%B0/_img/img00682.gif?_=000014DC89325483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74" y="1637233"/>
            <a:ext cx="34766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ts.1c.eu/db/content/v8320doc/src/%D1%80%D1%83%D0%BA%D0%BE%D0%B2%D0%BE%D0%B4%D1%81%D1%82%D0%B2%D0%BE%20%D1%80%D0%B0%D0%B7%D1%80%D0%B0%D0%B1%D0%BE%D1%82%D1%87%D0%B8%D0%BA%D0%B0/_img/img00683.gif?_=0000146FC4234F1D-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74" y="3642796"/>
            <a:ext cx="34766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endCxn id="9220" idx="1"/>
          </p:cNvCxnSpPr>
          <p:nvPr/>
        </p:nvCxnSpPr>
        <p:spPr>
          <a:xfrm flipV="1">
            <a:off x="931025" y="2408759"/>
            <a:ext cx="3879649" cy="4840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9222" idx="0"/>
          </p:cNvCxnSpPr>
          <p:nvPr/>
        </p:nvCxnSpPr>
        <p:spPr>
          <a:xfrm>
            <a:off x="6548986" y="3180284"/>
            <a:ext cx="1" cy="4625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989638"/>
            <a:ext cx="1036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80261" y="2256126"/>
            <a:ext cx="82962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600" b="1" dirty="0" smtClean="0">
                <a:sym typeface="Wingdings" panose="05000000000000000000" pitchFamily="2" charset="2"/>
              </a:rPr>
              <a:t>Подключение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600" b="1" dirty="0" smtClean="0">
                <a:sym typeface="Wingdings" panose="05000000000000000000" pitchFamily="2" charset="2"/>
              </a:rPr>
              <a:t>к хранилищу</a:t>
            </a:r>
            <a:endParaRPr lang="ru-RU" altLang="ru-RU" sz="6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91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87296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273490"/>
                </a:solidFill>
              </a:rPr>
              <a:t>Подключение к хранилищу</a:t>
            </a:r>
            <a:endParaRPr lang="en-US" altLang="ru-RU" b="1" dirty="0" smtClean="0">
              <a:solidFill>
                <a:srgbClr val="27349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1687482"/>
            <a:ext cx="5893507" cy="4587760"/>
          </a:xfrm>
          <a:prstGeom prst="rect">
            <a:avLst/>
          </a:prstGeom>
        </p:spPr>
      </p:pic>
      <p:pic>
        <p:nvPicPr>
          <p:cNvPr id="6146" name="Picture 2" descr="https://its.1c.eu/db/content/v8320doc/src/%D1%80%D1%83%D0%BA%D0%BE%D0%B2%D0%BE%D0%B4%D1%81%D1%82%D0%B2%D0%BE%20%D1%80%D0%B0%D0%B7%D1%80%D0%B0%D0%B1%D0%BE%D1%82%D1%87%D0%B8%D0%BA%D0%B0/_img/img00679.gif?_=00001433445122D0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80" y="3483033"/>
            <a:ext cx="2680015" cy="17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endCxn id="6146" idx="1"/>
          </p:cNvCxnSpPr>
          <p:nvPr/>
        </p:nvCxnSpPr>
        <p:spPr>
          <a:xfrm flipV="1">
            <a:off x="5045825" y="4334987"/>
            <a:ext cx="1293455" cy="15088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989638"/>
            <a:ext cx="1036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80261" y="2256126"/>
            <a:ext cx="82962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600" b="1" dirty="0" smtClean="0">
                <a:sym typeface="Wingdings" panose="05000000000000000000" pitchFamily="2" charset="2"/>
              </a:rPr>
              <a:t>Основы работы с хранилищем</a:t>
            </a:r>
            <a:endParaRPr lang="ru-RU" altLang="ru-RU" sz="6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83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87296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273490"/>
                </a:solidFill>
              </a:rPr>
              <a:t>Окно конфигурации, подключенной к хранилищу</a:t>
            </a:r>
            <a:endParaRPr lang="en-US" altLang="ru-RU" sz="3600" b="1" dirty="0" smtClean="0">
              <a:solidFill>
                <a:srgbClr val="273490"/>
              </a:solidFill>
            </a:endParaRPr>
          </a:p>
        </p:txBody>
      </p:sp>
      <p:pic>
        <p:nvPicPr>
          <p:cNvPr id="7170" name="Picture 2" descr="https://its.1c.eu/db/content/v8320doc/src/%D1%80%D1%83%D0%BA%D0%BE%D0%B2%D0%BE%D0%B4%D1%81%D1%82%D0%B2%D0%BE%20%D1%80%D0%B0%D0%B7%D1%80%D0%B0%D0%B1%D0%BE%D1%82%D1%87%D0%B8%D0%BA%D0%B0/_img/img00680.gif?_=00003B2C16CE9D12-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7" y="1694785"/>
            <a:ext cx="296227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ts.1c.eu/db/content/v8320doc/src/%D1%80%D1%83%D0%BA%D0%BE%D0%B2%D0%BE%D0%B4%D1%81%D1%82%D0%B2%D0%BE%20%D1%80%D0%B0%D0%B7%D1%80%D0%B0%D0%B1%D0%BE%D1%82%D1%87%D0%B8%D0%BA%D0%B0/_img/img00681.gif?_=00004A24FC1B868A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45" y="2517745"/>
            <a:ext cx="47529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87296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273490"/>
                </a:solidFill>
              </a:rPr>
              <a:t>Основы работы с хранилищем</a:t>
            </a:r>
            <a:endParaRPr lang="en-US" altLang="ru-RU" sz="4000" b="1" dirty="0" smtClean="0">
              <a:solidFill>
                <a:srgbClr val="273490"/>
              </a:solidFill>
            </a:endParaRPr>
          </a:p>
        </p:txBody>
      </p:sp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449263" y="1921943"/>
            <a:ext cx="8489950" cy="25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ru-RU" altLang="ru-RU" sz="3200" b="1" dirty="0" smtClean="0"/>
              <a:t>Общий порядок действий: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b="1" dirty="0" smtClean="0">
                <a:solidFill>
                  <a:srgbClr val="FB3535"/>
                </a:solidFill>
              </a:rPr>
              <a:t>Захватить</a:t>
            </a:r>
            <a:r>
              <a:rPr lang="ru-RU" altLang="ru-RU" dirty="0" smtClean="0"/>
              <a:t> нужные объекты в хранилище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dirty="0" smtClean="0"/>
              <a:t>Внести изменения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dirty="0" smtClean="0"/>
              <a:t>Протестировать изменения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Поместить</a:t>
            </a:r>
            <a:r>
              <a:rPr lang="ru-RU" altLang="ru-RU" dirty="0" smtClean="0"/>
              <a:t> измененные объекты в хранилище</a:t>
            </a:r>
            <a:endParaRPr lang="ru-RU" alt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7420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562793" y="160338"/>
            <a:ext cx="5870836" cy="9874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273490"/>
                </a:solidFill>
              </a:rPr>
              <a:t>Окно </a:t>
            </a:r>
            <a:br>
              <a:rPr lang="ru-RU" altLang="ru-RU" sz="3600" b="1" dirty="0" smtClean="0">
                <a:solidFill>
                  <a:srgbClr val="273490"/>
                </a:solidFill>
              </a:rPr>
            </a:br>
            <a:r>
              <a:rPr lang="ru-RU" altLang="ru-RU" sz="3600" b="1" dirty="0" smtClean="0">
                <a:solidFill>
                  <a:srgbClr val="273490"/>
                </a:solidFill>
              </a:rPr>
              <a:t>«Хранилище конфигурации»</a:t>
            </a:r>
            <a:endParaRPr lang="en-US" altLang="ru-RU" sz="3600" b="1" dirty="0" smtClean="0">
              <a:solidFill>
                <a:srgbClr val="27349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2321723"/>
            <a:ext cx="7042965" cy="3547062"/>
          </a:xfrm>
          <a:prstGeom prst="rect">
            <a:avLst/>
          </a:prstGeom>
        </p:spPr>
      </p:pic>
      <p:pic>
        <p:nvPicPr>
          <p:cNvPr id="12290" name="Picture 2" descr="https://its.1c.eu/db/content/v8320doc/src/%D1%80%D1%83%D0%BA%D0%BE%D0%B2%D0%BE%D0%B4%D1%81%D1%82%D0%B2%D0%BE%20%D1%80%D0%B0%D0%B7%D1%80%D0%B0%D0%B1%D0%BE%D1%82%D1%87%D0%B8%D0%BA%D0%B0/_img/img00691.gif?_=00004586D9F1A89F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37" y="1604355"/>
            <a:ext cx="4988408" cy="271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562793" y="160338"/>
            <a:ext cx="5870836" cy="9874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273490"/>
                </a:solidFill>
              </a:rPr>
              <a:t>Захват объекта в </a:t>
            </a:r>
            <a:br>
              <a:rPr lang="ru-RU" altLang="ru-RU" sz="3600" b="1" dirty="0" smtClean="0">
                <a:solidFill>
                  <a:srgbClr val="273490"/>
                </a:solidFill>
              </a:rPr>
            </a:br>
            <a:r>
              <a:rPr lang="ru-RU" altLang="ru-RU" sz="3600" b="1" dirty="0" smtClean="0">
                <a:solidFill>
                  <a:srgbClr val="273490"/>
                </a:solidFill>
              </a:rPr>
              <a:t>хранилище</a:t>
            </a:r>
            <a:endParaRPr lang="en-US" altLang="ru-RU" sz="3600" b="1" dirty="0" smtClean="0">
              <a:solidFill>
                <a:srgbClr val="27349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4" y="1626125"/>
            <a:ext cx="5619853" cy="46078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154" y="3491745"/>
            <a:ext cx="3869835" cy="32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053138"/>
            <a:ext cx="10017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587733" y="231602"/>
            <a:ext cx="5902036" cy="989013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rgbClr val="273490"/>
                </a:solidFill>
              </a:rPr>
              <a:t>Из этой лекции вы узнаете</a:t>
            </a:r>
            <a:endParaRPr lang="en-US" altLang="ru-RU" sz="4000" b="1" dirty="0" smtClean="0">
              <a:solidFill>
                <a:srgbClr val="273490"/>
              </a:solidFill>
            </a:endParaRP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382387" y="2019993"/>
            <a:ext cx="8030093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/>
              <a:t>Как происходит разработка в команде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/>
              <a:t>Что такое </a:t>
            </a:r>
            <a:r>
              <a:rPr lang="ru-RU" altLang="ru-RU" b="1" dirty="0" smtClean="0"/>
              <a:t>Хранилище конфигурации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 smtClean="0"/>
              <a:t>Как создать</a:t>
            </a:r>
            <a:r>
              <a:rPr lang="ru-RU" altLang="ru-RU" dirty="0" smtClean="0"/>
              <a:t> хранилище конфигурации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 smtClean="0"/>
              <a:t>Как работать</a:t>
            </a:r>
            <a:r>
              <a:rPr lang="ru-RU" altLang="ru-RU" dirty="0" smtClean="0"/>
              <a:t> с хранилищем конфигурации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dirty="0" smtClean="0"/>
              <a:t>Что такое </a:t>
            </a:r>
            <a:r>
              <a:rPr lang="ru-RU" altLang="ru-RU" b="1" dirty="0" smtClean="0"/>
              <a:t>1С</a:t>
            </a:r>
            <a:r>
              <a:rPr lang="en-US" altLang="ru-RU" b="1" dirty="0" smtClean="0"/>
              <a:t>:EDT</a:t>
            </a: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8393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562793" y="160338"/>
            <a:ext cx="5870836" cy="9874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273490"/>
                </a:solidFill>
              </a:rPr>
              <a:t>Помещение объекта в хранилище</a:t>
            </a:r>
            <a:endParaRPr lang="en-US" altLang="ru-RU" sz="3600" b="1" dirty="0" smtClean="0">
              <a:solidFill>
                <a:srgbClr val="27349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40" y="1565511"/>
            <a:ext cx="5449772" cy="4482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87" y="3372721"/>
            <a:ext cx="3977465" cy="3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562793" y="160338"/>
            <a:ext cx="5870836" cy="9874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273490"/>
                </a:solidFill>
              </a:rPr>
              <a:t>Отмена захвата объектов</a:t>
            </a:r>
            <a:endParaRPr lang="en-US" altLang="ru-RU" sz="3600" b="1" dirty="0" smtClean="0">
              <a:solidFill>
                <a:srgbClr val="27349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08" y="1679171"/>
            <a:ext cx="5772324" cy="4719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26" y="3665913"/>
            <a:ext cx="3662851" cy="30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562793" y="160338"/>
            <a:ext cx="5870836" cy="9874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273490"/>
                </a:solidFill>
              </a:rPr>
              <a:t>Обновление статусов объектов хранилища</a:t>
            </a:r>
            <a:endParaRPr lang="en-US" altLang="ru-RU" sz="3600" b="1" dirty="0" smtClean="0">
              <a:solidFill>
                <a:srgbClr val="27349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11" y="1958774"/>
            <a:ext cx="70104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562793" y="160338"/>
            <a:ext cx="5870836" cy="9874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273490"/>
                </a:solidFill>
              </a:rPr>
              <a:t>Обновление конфигурации </a:t>
            </a:r>
            <a:br>
              <a:rPr lang="ru-RU" altLang="ru-RU" sz="3600" b="1" dirty="0" smtClean="0">
                <a:solidFill>
                  <a:srgbClr val="273490"/>
                </a:solidFill>
              </a:rPr>
            </a:br>
            <a:r>
              <a:rPr lang="ru-RU" altLang="ru-RU" sz="3600" b="1" dirty="0" smtClean="0">
                <a:solidFill>
                  <a:srgbClr val="273490"/>
                </a:solidFill>
              </a:rPr>
              <a:t>из хранилища</a:t>
            </a:r>
            <a:endParaRPr lang="en-US" altLang="ru-RU" sz="3600" b="1" dirty="0" smtClean="0">
              <a:solidFill>
                <a:srgbClr val="27349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53" y="1404851"/>
            <a:ext cx="6220647" cy="53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989638"/>
            <a:ext cx="1036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80753" y="1906991"/>
            <a:ext cx="8296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600" b="1" dirty="0" smtClean="0">
                <a:sym typeface="Wingdings" panose="05000000000000000000" pitchFamily="2" charset="2"/>
              </a:rPr>
              <a:t>1C:EDT</a:t>
            </a:r>
            <a:endParaRPr lang="ru-RU" altLang="ru-RU" sz="6600" b="1" dirty="0">
              <a:sym typeface="Wingdings" panose="05000000000000000000" pitchFamily="2" charset="2"/>
            </a:endParaRPr>
          </a:p>
        </p:txBody>
      </p:sp>
      <p:pic>
        <p:nvPicPr>
          <p:cNvPr id="2" name="Picture 2" descr="1c-edt · GitHub Topics · Git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94" y="3800616"/>
            <a:ext cx="3230591" cy="21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7176" y="2784764"/>
            <a:ext cx="64434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dirty="0" smtClean="0">
                <a:sym typeface="Wingdings" panose="05000000000000000000" pitchFamily="2" charset="2"/>
              </a:rPr>
              <a:t>Общие сведения</a:t>
            </a:r>
            <a:endParaRPr lang="ru-RU" altLang="ru-RU" sz="4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92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053138"/>
            <a:ext cx="10017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579420" y="131849"/>
            <a:ext cx="5902036" cy="989013"/>
          </a:xfrm>
        </p:spPr>
        <p:txBody>
          <a:bodyPr/>
          <a:lstStyle/>
          <a:p>
            <a:pPr algn="ctr"/>
            <a:r>
              <a:rPr lang="ru-RU" altLang="ru-RU" sz="3400" b="1" dirty="0">
                <a:solidFill>
                  <a:srgbClr val="273490"/>
                </a:solidFill>
              </a:rPr>
              <a:t>1С:</a:t>
            </a:r>
            <a:r>
              <a:rPr lang="en-US" altLang="ru-RU" sz="3400" b="1" dirty="0">
                <a:solidFill>
                  <a:srgbClr val="273490"/>
                </a:solidFill>
              </a:rPr>
              <a:t>Enterprise Development Tools</a:t>
            </a:r>
            <a:endParaRPr lang="en-US" altLang="ru-RU" sz="3400" b="1" dirty="0" smtClean="0">
              <a:solidFill>
                <a:srgbClr val="273490"/>
              </a:solidFill>
            </a:endParaRP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428901" y="1986742"/>
            <a:ext cx="8030093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b="1" dirty="0"/>
              <a:t>1С:</a:t>
            </a:r>
            <a:r>
              <a:rPr lang="en-US" b="1" dirty="0"/>
              <a:t>Enterprise Development </a:t>
            </a:r>
            <a:r>
              <a:rPr lang="en-US" b="1" dirty="0" smtClean="0"/>
              <a:t>Tools</a:t>
            </a:r>
            <a:r>
              <a:rPr lang="ru-RU" b="1" dirty="0"/>
              <a:t> </a:t>
            </a:r>
            <a:r>
              <a:rPr lang="ru-RU" b="1" dirty="0" smtClean="0"/>
              <a:t>(1С:</a:t>
            </a:r>
            <a:r>
              <a:rPr lang="en-US" b="1" dirty="0" smtClean="0"/>
              <a:t>EDT)</a:t>
            </a:r>
            <a:r>
              <a:rPr lang="ru-RU" dirty="0" smtClean="0"/>
              <a:t> - </a:t>
            </a:r>
            <a:r>
              <a:rPr lang="ru-RU" dirty="0"/>
              <a:t>это современная расширяемая среда разработки прикладных решений</a:t>
            </a:r>
            <a:r>
              <a:rPr lang="ru-RU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dirty="0" smtClean="0"/>
              <a:t>Является альтернативой Конфигуратору 1С.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dirty="0" smtClean="0"/>
              <a:t>Официальный сайт: </a:t>
            </a:r>
            <a:r>
              <a:rPr lang="en-US" dirty="0">
                <a:hlinkClick r:id="rId3"/>
              </a:rPr>
              <a:t>https://edt.1c.ru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579420" y="131849"/>
            <a:ext cx="5902036" cy="989013"/>
          </a:xfrm>
        </p:spPr>
        <p:txBody>
          <a:bodyPr/>
          <a:lstStyle/>
          <a:p>
            <a:pPr algn="ctr"/>
            <a:r>
              <a:rPr lang="ru-RU" altLang="ru-RU" sz="3400" b="1" dirty="0">
                <a:solidFill>
                  <a:srgbClr val="273490"/>
                </a:solidFill>
              </a:rPr>
              <a:t>1С:</a:t>
            </a:r>
            <a:r>
              <a:rPr lang="en-US" altLang="ru-RU" sz="3400" b="1" dirty="0">
                <a:solidFill>
                  <a:srgbClr val="273490"/>
                </a:solidFill>
              </a:rPr>
              <a:t>Enterprise Development Tools</a:t>
            </a:r>
            <a:endParaRPr lang="en-US" altLang="ru-RU" sz="3400" b="1" dirty="0" smtClean="0">
              <a:solidFill>
                <a:srgbClr val="27349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7"/>
          <a:stretch/>
        </p:blipFill>
        <p:spPr>
          <a:xfrm>
            <a:off x="399011" y="1616557"/>
            <a:ext cx="8059983" cy="4996564"/>
          </a:xfrm>
          <a:prstGeom prst="rect">
            <a:avLst/>
          </a:prstGeom>
        </p:spPr>
      </p:pic>
      <p:pic>
        <p:nvPicPr>
          <p:cNvPr id="5122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053138"/>
            <a:ext cx="10017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579420" y="131849"/>
            <a:ext cx="5902036" cy="989013"/>
          </a:xfrm>
        </p:spPr>
        <p:txBody>
          <a:bodyPr/>
          <a:lstStyle/>
          <a:p>
            <a:pPr algn="ctr"/>
            <a:r>
              <a:rPr lang="ru-RU" altLang="ru-RU" sz="3400" b="1" dirty="0">
                <a:solidFill>
                  <a:srgbClr val="273490"/>
                </a:solidFill>
              </a:rPr>
              <a:t>1С:</a:t>
            </a:r>
            <a:r>
              <a:rPr lang="en-US" altLang="ru-RU" sz="3400" b="1" dirty="0">
                <a:solidFill>
                  <a:srgbClr val="273490"/>
                </a:solidFill>
              </a:rPr>
              <a:t>Enterprise Development Tools</a:t>
            </a:r>
            <a:endParaRPr lang="en-US" altLang="ru-RU" sz="3400" b="1" dirty="0" smtClean="0">
              <a:solidFill>
                <a:srgbClr val="273490"/>
              </a:solidFill>
            </a:endParaRPr>
          </a:p>
        </p:txBody>
      </p:sp>
      <p:pic>
        <p:nvPicPr>
          <p:cNvPr id="5122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053138"/>
            <a:ext cx="10017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40" y="1504909"/>
            <a:ext cx="6391795" cy="48966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43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1801813" y="863600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273490"/>
                </a:solidFill>
              </a:rPr>
              <a:t>Конец 6</a:t>
            </a:r>
            <a:r>
              <a:rPr lang="en-US" altLang="ru-RU" dirty="0" smtClean="0">
                <a:solidFill>
                  <a:srgbClr val="273490"/>
                </a:solidFill>
              </a:rPr>
              <a:t>5</a:t>
            </a:r>
            <a:r>
              <a:rPr lang="ru-RU" altLang="ru-RU" dirty="0" smtClean="0">
                <a:solidFill>
                  <a:srgbClr val="273490"/>
                </a:solidFill>
              </a:rPr>
              <a:t>-го занятия</a:t>
            </a:r>
            <a:endParaRPr lang="en-US" altLang="ru-RU" dirty="0" smtClean="0">
              <a:solidFill>
                <a:srgbClr val="273490"/>
              </a:solidFill>
            </a:endParaRPr>
          </a:p>
        </p:txBody>
      </p:sp>
      <p:pic>
        <p:nvPicPr>
          <p:cNvPr id="30723" name="Рисунок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911850"/>
            <a:ext cx="1149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на YouTube бесплатно значок из Visoeale Social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5906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Facebook логотип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686175"/>
            <a:ext cx="10366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7355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/>
          <p:cNvSpPr txBox="1">
            <a:spLocks noChangeArrowheads="1"/>
          </p:cNvSpPr>
          <p:nvPr/>
        </p:nvSpPr>
        <p:spPr bwMode="auto">
          <a:xfrm>
            <a:off x="1801813" y="2933700"/>
            <a:ext cx="660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6"/>
              </a:rPr>
              <a:t>https://www.youtube.com/</a:t>
            </a:r>
            <a:r>
              <a:rPr lang="en-US" altLang="ru-RU" sz="1800" b="1">
                <a:hlinkClick r:id="rId6"/>
              </a:rPr>
              <a:t>channel/UC124tAuP11GlaGpK3YGHzlw</a:t>
            </a:r>
            <a:endParaRPr lang="ru-RU" altLang="ru-RU" sz="1800" b="1"/>
          </a:p>
        </p:txBody>
      </p:sp>
      <p:sp>
        <p:nvSpPr>
          <p:cNvPr id="30728" name="TextBox 5"/>
          <p:cNvSpPr txBox="1">
            <a:spLocks noChangeArrowheads="1"/>
          </p:cNvSpPr>
          <p:nvPr/>
        </p:nvSpPr>
        <p:spPr bwMode="auto">
          <a:xfrm>
            <a:off x="2130425" y="2176463"/>
            <a:ext cx="488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Подписывайтесь на нас в социальных сетях </a:t>
            </a:r>
            <a:r>
              <a:rPr lang="ru-RU" altLang="ru-RU" sz="1800">
                <a:sym typeface="Wingdings" panose="05000000000000000000" pitchFamily="2" charset="2"/>
              </a:rPr>
              <a:t></a:t>
            </a:r>
            <a:endParaRPr lang="ru-RU" altLang="ru-RU" sz="1800"/>
          </a:p>
        </p:txBody>
      </p:sp>
      <p:sp>
        <p:nvSpPr>
          <p:cNvPr id="30729" name="Прямоугольник 7"/>
          <p:cNvSpPr>
            <a:spLocks noChangeArrowheads="1"/>
          </p:cNvSpPr>
          <p:nvPr/>
        </p:nvSpPr>
        <p:spPr bwMode="auto">
          <a:xfrm>
            <a:off x="1801813" y="3922713"/>
            <a:ext cx="402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7"/>
              </a:rPr>
              <a:t>https://www.facebook.com/</a:t>
            </a:r>
            <a:r>
              <a:rPr lang="en-US" altLang="ru-RU" sz="1800" b="1">
                <a:hlinkClick r:id="rId7"/>
              </a:rPr>
              <a:t>ironskillsby/</a:t>
            </a:r>
            <a:endParaRPr lang="ru-RU" altLang="ru-RU" sz="1800" b="1"/>
          </a:p>
        </p:txBody>
      </p:sp>
      <p:sp>
        <p:nvSpPr>
          <p:cNvPr id="30730" name="Прямоугольник 11"/>
          <p:cNvSpPr>
            <a:spLocks noChangeArrowheads="1"/>
          </p:cNvSpPr>
          <p:nvPr/>
        </p:nvSpPr>
        <p:spPr bwMode="auto">
          <a:xfrm>
            <a:off x="1743075" y="4911725"/>
            <a:ext cx="394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8"/>
              </a:rPr>
              <a:t>https://www.instagram.com/</a:t>
            </a:r>
            <a:r>
              <a:rPr lang="en-US" altLang="ru-RU" sz="1800" b="1">
                <a:hlinkClick r:id="rId8"/>
              </a:rPr>
              <a:t>ironskills_/</a:t>
            </a:r>
            <a:endParaRPr lang="ru-RU" altLang="ru-RU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989638"/>
            <a:ext cx="1036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55322" y="1898678"/>
            <a:ext cx="82962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600" b="1" dirty="0" smtClean="0">
                <a:sym typeface="Wingdings" panose="05000000000000000000" pitchFamily="2" charset="2"/>
              </a:rPr>
              <a:t>Хранилище конфигурации</a:t>
            </a:r>
            <a:endParaRPr lang="ru-RU" altLang="ru-RU" sz="6600" b="1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https://center-comptech.ru/articles/images/termin/gruppovaya-razrabot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42" y="4332754"/>
            <a:ext cx="3833437" cy="18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053138"/>
            <a:ext cx="10017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87296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273490"/>
                </a:solidFill>
              </a:rPr>
              <a:t>Что нужно для групповой разработки</a:t>
            </a:r>
            <a:endParaRPr lang="en-US" altLang="ru-RU" b="1" dirty="0" smtClean="0">
              <a:solidFill>
                <a:srgbClr val="273490"/>
              </a:solidFill>
            </a:endParaRP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335338" y="1618233"/>
            <a:ext cx="8489950" cy="47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b="1" dirty="0" smtClean="0"/>
              <a:t>Параллельное изменение конфигурации</a:t>
            </a:r>
            <a:r>
              <a:rPr lang="ru-RU" altLang="ru-RU" dirty="0" smtClean="0"/>
              <a:t> несколькими разработчиками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2000" dirty="0" smtClean="0"/>
              <a:t>Для одной информационный базы можно запустить только один сеанс в режиме «Конфигуратор»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b="1" dirty="0" smtClean="0"/>
              <a:t>История изменений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dirty="0" smtClean="0"/>
              <a:t>Кто, когда и в рамках какой задачи внес изменения в конфигурацию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b="1" dirty="0" smtClean="0"/>
              <a:t>Объединение изменений</a:t>
            </a:r>
            <a:r>
              <a:rPr lang="ru-RU" altLang="ru-RU" dirty="0" smtClean="0"/>
              <a:t> нескольких разработчиков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dirty="0" smtClean="0"/>
              <a:t>Нужно получить конфигурацию с изменениями всех разработчиков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19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87296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273490"/>
                </a:solidFill>
              </a:rPr>
              <a:t>Хранилище конфигурации</a:t>
            </a:r>
            <a:endParaRPr lang="en-US" altLang="ru-RU" b="1" dirty="0" smtClean="0">
              <a:solidFill>
                <a:srgbClr val="273490"/>
              </a:solidFill>
            </a:endParaRPr>
          </a:p>
        </p:txBody>
      </p:sp>
      <p:pic>
        <p:nvPicPr>
          <p:cNvPr id="31" name="Picture 2" descr="https://center-comptech.ru/articles/images/termin/gruppovaya-razrabot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68" y="3427894"/>
            <a:ext cx="5523108" cy="27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296863" y="1936457"/>
            <a:ext cx="8489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ru-RU" altLang="ru-RU" b="1" dirty="0" smtClean="0"/>
              <a:t>Хранилище конфигурации </a:t>
            </a:r>
            <a:r>
              <a:rPr lang="ru-RU" altLang="ru-RU" dirty="0" smtClean="0"/>
              <a:t>– информационная база, которая содержит разрабатываемую конфигурацию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87296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273490"/>
                </a:solidFill>
              </a:rPr>
              <a:t>Хранилище конфигурации</a:t>
            </a:r>
            <a:endParaRPr lang="en-US" altLang="ru-RU" b="1" dirty="0" smtClean="0">
              <a:solidFill>
                <a:srgbClr val="273490"/>
              </a:solidFill>
            </a:endParaRPr>
          </a:p>
        </p:txBody>
      </p:sp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449263" y="1764001"/>
            <a:ext cx="8489950" cy="41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ru-RU" altLang="ru-RU" b="1" dirty="0" smtClean="0"/>
              <a:t>Порядок работы: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2000" u="sng" dirty="0" smtClean="0"/>
              <a:t>Создается хранилище</a:t>
            </a:r>
            <a:r>
              <a:rPr lang="ru-RU" altLang="ru-RU" sz="2000" dirty="0" smtClean="0"/>
              <a:t> конфигурации, в которое помещается конфигурация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2000" u="sng" dirty="0" smtClean="0"/>
              <a:t>Организуется доступ</a:t>
            </a:r>
            <a:r>
              <a:rPr lang="ru-RU" altLang="ru-RU" sz="2000" dirty="0" smtClean="0"/>
              <a:t> разработчиков к хранилищу конфигурации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1800" dirty="0" smtClean="0"/>
              <a:t>Для каждого разработчика: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1600" dirty="0" smtClean="0"/>
              <a:t>создается </a:t>
            </a:r>
            <a:r>
              <a:rPr lang="ru-RU" altLang="ru-RU" sz="1600" b="1" dirty="0" smtClean="0"/>
              <a:t>пользователь</a:t>
            </a:r>
            <a:r>
              <a:rPr lang="ru-RU" altLang="ru-RU" sz="1600" dirty="0" smtClean="0"/>
              <a:t> хранилища конфигурации</a:t>
            </a:r>
            <a:endParaRPr lang="en-US" altLang="ru-RU" sz="1600" dirty="0" smtClean="0"/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1600" dirty="0"/>
              <a:t>с</a:t>
            </a:r>
            <a:r>
              <a:rPr lang="ru-RU" altLang="ru-RU" sz="1600" dirty="0" smtClean="0"/>
              <a:t>оздается </a:t>
            </a:r>
            <a:r>
              <a:rPr lang="ru-RU" altLang="ru-RU" sz="1600" b="1" dirty="0" smtClean="0"/>
              <a:t>информационная база</a:t>
            </a:r>
            <a:r>
              <a:rPr lang="ru-RU" altLang="ru-RU" sz="1600" dirty="0" smtClean="0"/>
              <a:t>, и она </a:t>
            </a:r>
            <a:r>
              <a:rPr lang="ru-RU" altLang="ru-RU" sz="1600" b="1" dirty="0" smtClean="0"/>
              <a:t>подключается к хранилищу</a:t>
            </a:r>
            <a:r>
              <a:rPr lang="ru-RU" altLang="ru-RU" sz="1600" dirty="0" smtClean="0"/>
              <a:t> конфигурации</a:t>
            </a:r>
            <a:endParaRPr lang="ru-RU" altLang="ru-RU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2000" dirty="0" smtClean="0"/>
              <a:t>Каждый </a:t>
            </a:r>
            <a:r>
              <a:rPr lang="ru-RU" altLang="ru-RU" sz="2000" u="sng" dirty="0" smtClean="0"/>
              <a:t>разработчик вносит изменения</a:t>
            </a:r>
            <a:r>
              <a:rPr lang="ru-RU" altLang="ru-RU" sz="2000" dirty="0" smtClean="0"/>
              <a:t> в конфигурацию своей информационной базы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2000" dirty="0" smtClean="0"/>
              <a:t>После внесения изменения и тестирования функционала каждый разработчик </a:t>
            </a:r>
            <a:r>
              <a:rPr lang="ru-RU" altLang="ru-RU" sz="2000" u="sng" dirty="0" smtClean="0"/>
              <a:t>помещает свои изменения в хранилище конфигурации</a:t>
            </a:r>
          </a:p>
        </p:txBody>
      </p:sp>
    </p:spTree>
    <p:extLst>
      <p:ext uri="{BB962C8B-B14F-4D97-AF65-F5344CB8AC3E}">
        <p14:creationId xmlns:p14="http://schemas.microsoft.com/office/powerpoint/2010/main" val="12217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989638"/>
            <a:ext cx="1036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47010" y="2297689"/>
            <a:ext cx="82962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600" b="1" dirty="0" smtClean="0">
                <a:sym typeface="Wingdings" panose="05000000000000000000" pitchFamily="2" charset="2"/>
              </a:rPr>
              <a:t>Создание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600" b="1" dirty="0" smtClean="0">
                <a:sym typeface="Wingdings" panose="05000000000000000000" pitchFamily="2" charset="2"/>
              </a:rPr>
              <a:t>хранилища</a:t>
            </a:r>
            <a:endParaRPr lang="ru-RU" altLang="ru-RU" sz="6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82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10126" y="135024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273490"/>
                </a:solidFill>
              </a:rPr>
              <a:t>Создание хранилища</a:t>
            </a:r>
            <a:endParaRPr lang="en-US" altLang="ru-RU" sz="4000" b="1" dirty="0" smtClean="0">
              <a:solidFill>
                <a:srgbClr val="27349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26" y="1587731"/>
            <a:ext cx="5655063" cy="4929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34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8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7" name="AutoShape 10" descr="Национальный банк Республики Беларусь, Главная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" name="Title 1"/>
          <p:cNvSpPr>
            <a:spLocks noGrp="1" noChangeArrowheads="1"/>
          </p:cNvSpPr>
          <p:nvPr>
            <p:ph type="title"/>
          </p:nvPr>
        </p:nvSpPr>
        <p:spPr>
          <a:xfrm>
            <a:off x="1868315" y="70918"/>
            <a:ext cx="5540375" cy="98742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273490"/>
                </a:solidFill>
              </a:rPr>
              <a:t>Создание хранилища</a:t>
            </a:r>
            <a:endParaRPr lang="en-US" altLang="ru-RU" sz="4000" b="1" dirty="0" smtClean="0">
              <a:solidFill>
                <a:srgbClr val="273490"/>
              </a:solidFill>
            </a:endParaRPr>
          </a:p>
        </p:txBody>
      </p:sp>
      <p:pic>
        <p:nvPicPr>
          <p:cNvPr id="2050" name="Picture 2" descr="https://its.1c.eu/db/content/v8320doc/src/%D1%80%D1%83%D0%BA%D0%BE%D0%B2%D0%BE%D0%B4%D1%81%D1%82%D0%B2%D0%BE%20%D1%80%D0%B0%D0%B7%D1%80%D0%B0%D0%B1%D0%BE%D1%82%D1%87%D0%B8%D0%BA%D0%B0/_img/img00676.gif?_=0000198091AAC1CD-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506227"/>
            <a:ext cx="3514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ts.1c.eu/db/content/v8320doc/src/%D1%80%D1%83%D0%BA%D0%BE%D0%B2%D0%BE%D0%B4%D1%81%D1%82%D0%B2%D0%BE%20%D1%80%D0%B0%D0%B7%D1%80%D0%B0%D0%B1%D0%BE%D1%82%D1%87%D0%B8%D0%BA%D0%B0/_img/img00677.gif?_=00001698AFED9318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40" y="2506228"/>
            <a:ext cx="3514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244051" y="3281648"/>
            <a:ext cx="463925" cy="409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15406</TotalTime>
  <Words>313</Words>
  <Application>Microsoft Office PowerPoint</Application>
  <PresentationFormat>Экран (4:3)</PresentationFormat>
  <Paragraphs>66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Командная разработка. Хранилище конфигурации</vt:lpstr>
      <vt:lpstr>Из этой лекции вы узнаете</vt:lpstr>
      <vt:lpstr>Презентация PowerPoint</vt:lpstr>
      <vt:lpstr>Что нужно для групповой разработки</vt:lpstr>
      <vt:lpstr>Хранилище конфигурации</vt:lpstr>
      <vt:lpstr>Хранилище конфигурации</vt:lpstr>
      <vt:lpstr>Презентация PowerPoint</vt:lpstr>
      <vt:lpstr>Создание хранилища</vt:lpstr>
      <vt:lpstr>Создание хранилища</vt:lpstr>
      <vt:lpstr>Презентация PowerPoint</vt:lpstr>
      <vt:lpstr>Создание пользователей хранилища</vt:lpstr>
      <vt:lpstr>Создание пользователей хранилища</vt:lpstr>
      <vt:lpstr>Презентация PowerPoint</vt:lpstr>
      <vt:lpstr>Подключение к хранилищу</vt:lpstr>
      <vt:lpstr>Презентация PowerPoint</vt:lpstr>
      <vt:lpstr>Окно конфигурации, подключенной к хранилищу</vt:lpstr>
      <vt:lpstr>Основы работы с хранилищем</vt:lpstr>
      <vt:lpstr>Окно  «Хранилище конфигурации»</vt:lpstr>
      <vt:lpstr>Захват объекта в  хранилище</vt:lpstr>
      <vt:lpstr>Помещение объекта в хранилище</vt:lpstr>
      <vt:lpstr>Отмена захвата объектов</vt:lpstr>
      <vt:lpstr>Обновление статусов объектов хранилища</vt:lpstr>
      <vt:lpstr>Обновление конфигурации  из хранилища</vt:lpstr>
      <vt:lpstr>Презентация PowerPoint</vt:lpstr>
      <vt:lpstr>1С:Enterprise Development Tools</vt:lpstr>
      <vt:lpstr>1С:Enterprise Development Tools</vt:lpstr>
      <vt:lpstr>1С:Enterprise Development Tools</vt:lpstr>
      <vt:lpstr>Конец 65-го занятия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1396</cp:revision>
  <dcterms:created xsi:type="dcterms:W3CDTF">2019-10-28T08:40:00Z</dcterms:created>
  <dcterms:modified xsi:type="dcterms:W3CDTF">2022-04-22T16:17:37Z</dcterms:modified>
</cp:coreProperties>
</file>